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301" r:id="rId3"/>
    <p:sldId id="284" r:id="rId4"/>
    <p:sldId id="303" r:id="rId5"/>
    <p:sldId id="285" r:id="rId6"/>
    <p:sldId id="287" r:id="rId7"/>
    <p:sldId id="289" r:id="rId8"/>
    <p:sldId id="290" r:id="rId9"/>
    <p:sldId id="302" r:id="rId10"/>
    <p:sldId id="291" r:id="rId11"/>
    <p:sldId id="286" r:id="rId12"/>
    <p:sldId id="288" r:id="rId13"/>
    <p:sldId id="266" r:id="rId1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1" userDrawn="1">
          <p15:clr>
            <a:srgbClr val="A4A3A4"/>
          </p15:clr>
        </p15:guide>
        <p15:guide id="2" orient="horz" pos="1514" userDrawn="1">
          <p15:clr>
            <a:srgbClr val="A4A3A4"/>
          </p15:clr>
        </p15:guide>
        <p15:guide id="3" pos="2088" userDrawn="1">
          <p15:clr>
            <a:srgbClr val="A4A3A4"/>
          </p15:clr>
        </p15:guide>
        <p15:guide id="4"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90"/>
    <a:srgbClr val="40B0FF"/>
    <a:srgbClr val="0070C0"/>
    <a:srgbClr val="FAC090"/>
    <a:srgbClr val="DFBD00"/>
    <a:srgbClr val="F39800"/>
    <a:srgbClr val="2D66C3"/>
    <a:srgbClr val="0A2C5C"/>
    <a:srgbClr val="EAF2F1"/>
    <a:srgbClr val="B0AFB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82"/>
    <p:restoredTop sz="86395" autoAdjust="0"/>
  </p:normalViewPr>
  <p:slideViewPr>
    <p:cSldViewPr snapToGrid="0" snapToObjects="1">
      <p:cViewPr varScale="1">
        <p:scale>
          <a:sx n="138" d="100"/>
          <a:sy n="138" d="100"/>
        </p:scale>
        <p:origin x="792" y="336"/>
      </p:cViewPr>
      <p:guideLst>
        <p:guide orient="horz" pos="951"/>
        <p:guide orient="horz" pos="1514"/>
        <p:guide pos="2088"/>
        <p:guide pos="2880"/>
      </p:guideLst>
    </p:cSldViewPr>
  </p:slideViewPr>
  <p:notesTextViewPr>
    <p:cViewPr>
      <p:scale>
        <a:sx n="100" d="100"/>
        <a:sy n="100" d="100"/>
      </p:scale>
      <p:origin x="0" y="0"/>
    </p:cViewPr>
  </p:notesTextViewPr>
  <p:sorterViewPr>
    <p:cViewPr>
      <p:scale>
        <a:sx n="174" d="100"/>
        <a:sy n="174"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261E86-F777-5A4E-8324-A295695A624E}" type="datetimeFigureOut">
              <a:t>1/21/2025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16F6C1-5A6D-AE4D-ADFA-181C2FEA3DBC}" type="slidenum">
              <a:t>‹#›</a:t>
            </a:fld>
            <a:endParaRPr lang="en-US"/>
          </a:p>
        </p:txBody>
      </p:sp>
    </p:spTree>
    <p:extLst>
      <p:ext uri="{BB962C8B-B14F-4D97-AF65-F5344CB8AC3E}">
        <p14:creationId xmlns:p14="http://schemas.microsoft.com/office/powerpoint/2010/main" val="41812468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16F6C1-5A6D-AE4D-ADFA-181C2FEA3DBC}" type="slidenum">
              <a:rPr lang="en-US" smtClean="0"/>
              <a:t>1</a:t>
            </a:fld>
            <a:endParaRPr lang="en-US"/>
          </a:p>
        </p:txBody>
      </p:sp>
    </p:spTree>
    <p:extLst>
      <p:ext uri="{BB962C8B-B14F-4D97-AF65-F5344CB8AC3E}">
        <p14:creationId xmlns:p14="http://schemas.microsoft.com/office/powerpoint/2010/main" val="4193433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95908"/>
            <a:ext cx="7772400" cy="738227"/>
          </a:xfrm>
          <a:prstGeom prst="rect">
            <a:avLst/>
          </a:prstGeom>
        </p:spPr>
        <p:txBody>
          <a:bodyPr anchor="ctr" anchorCtr="0"/>
          <a:lstStyle>
            <a:lvl1pPr algn="l">
              <a:defRPr sz="2500"/>
            </a:lvl1pPr>
          </a:lstStyle>
          <a:p>
            <a:r>
              <a:rPr lang="en-US"/>
              <a:t>Click to edit Master title style</a:t>
            </a:r>
          </a:p>
        </p:txBody>
      </p:sp>
      <p:sp>
        <p:nvSpPr>
          <p:cNvPr id="3" name="Subtitle 2"/>
          <p:cNvSpPr>
            <a:spLocks noGrp="1"/>
          </p:cNvSpPr>
          <p:nvPr>
            <p:ph type="subTitle" idx="1"/>
          </p:nvPr>
        </p:nvSpPr>
        <p:spPr>
          <a:xfrm>
            <a:off x="685800" y="3559197"/>
            <a:ext cx="7772400" cy="1229683"/>
          </a:xfrm>
          <a:prstGeom prst="rect">
            <a:avLst/>
          </a:prstGeom>
        </p:spPr>
        <p:txBody>
          <a:bodyPr>
            <a:normAutofit/>
          </a:bodyPr>
          <a:lstStyle>
            <a:lvl1pPr marL="0" indent="0" algn="l">
              <a:buNone/>
              <a:defRPr sz="2500">
                <a:solidFill>
                  <a:srgbClr val="6DC9F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cxnSp>
        <p:nvCxnSpPr>
          <p:cNvPr id="11" name="Straight Connector 10"/>
          <p:cNvCxnSpPr/>
          <p:nvPr userDrawn="1"/>
        </p:nvCxnSpPr>
        <p:spPr>
          <a:xfrm>
            <a:off x="685800" y="2712357"/>
            <a:ext cx="7772400" cy="0"/>
          </a:xfrm>
          <a:prstGeom prst="line">
            <a:avLst/>
          </a:prstGeom>
          <a:ln w="6350" cmpd="sng">
            <a:solidFill>
              <a:srgbClr val="063F87"/>
            </a:solidFill>
          </a:ln>
          <a:effectLst/>
        </p:spPr>
        <p:style>
          <a:lnRef idx="2">
            <a:schemeClr val="accent1"/>
          </a:lnRef>
          <a:fillRef idx="0">
            <a:schemeClr val="accent1"/>
          </a:fillRef>
          <a:effectRef idx="1">
            <a:schemeClr val="accent1"/>
          </a:effectRef>
          <a:fontRef idx="minor">
            <a:schemeClr val="tx1"/>
          </a:fontRef>
        </p:style>
      </p:cxnSp>
      <p:sp>
        <p:nvSpPr>
          <p:cNvPr id="7" name="Rectangle 6"/>
          <p:cNvSpPr/>
          <p:nvPr userDrawn="1"/>
        </p:nvSpPr>
        <p:spPr>
          <a:xfrm>
            <a:off x="7086600" y="4699000"/>
            <a:ext cx="2057400" cy="444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0" y="-1"/>
            <a:ext cx="9160600" cy="718524"/>
          </a:xfrm>
          <a:prstGeom prst="rect">
            <a:avLst/>
          </a:prstGeom>
          <a:gradFill>
            <a:gsLst>
              <a:gs pos="100000">
                <a:srgbClr val="0A2C5C"/>
              </a:gs>
              <a:gs pos="0">
                <a:srgbClr val="2D66C3"/>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9" name="Straight Connector 8"/>
          <p:cNvCxnSpPr/>
          <p:nvPr userDrawn="1"/>
        </p:nvCxnSpPr>
        <p:spPr>
          <a:xfrm>
            <a:off x="0" y="718523"/>
            <a:ext cx="9160600" cy="0"/>
          </a:xfrm>
          <a:prstGeom prst="line">
            <a:avLst/>
          </a:prstGeom>
          <a:ln>
            <a:solidFill>
              <a:srgbClr val="F398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6173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p:cNvSpPr/>
          <p:nvPr userDrawn="1"/>
        </p:nvSpPr>
        <p:spPr>
          <a:xfrm>
            <a:off x="0" y="-1"/>
            <a:ext cx="9160600" cy="718524"/>
          </a:xfrm>
          <a:prstGeom prst="rect">
            <a:avLst/>
          </a:prstGeom>
          <a:gradFill>
            <a:gsLst>
              <a:gs pos="100000">
                <a:srgbClr val="0A2C5C"/>
              </a:gs>
              <a:gs pos="0">
                <a:srgbClr val="2D66C3"/>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457200" y="0"/>
            <a:ext cx="8229600" cy="718523"/>
          </a:xfrm>
          <a:prstGeom prst="rect">
            <a:avLst/>
          </a:prstGeom>
        </p:spPr>
        <p:txBody>
          <a:bodyPr anchor="ctr" anchorCtr="0"/>
          <a:lstStyle>
            <a:lvl1pPr algn="l">
              <a:defRPr sz="2400">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752111" y="1035636"/>
            <a:ext cx="7934689" cy="3642208"/>
          </a:xfrm>
          <a:prstGeom prst="rect">
            <a:avLst/>
          </a:prstGeom>
        </p:spPr>
        <p:txBody>
          <a:bodyPr>
            <a:normAutofit/>
          </a:bodyPr>
          <a:lstStyle>
            <a:lvl1pPr marL="233363" indent="-233363">
              <a:buClr>
                <a:schemeClr val="tx1"/>
              </a:buClr>
              <a:defRPr sz="1800" b="1">
                <a:solidFill>
                  <a:schemeClr val="tx1"/>
                </a:solidFill>
              </a:defRPr>
            </a:lvl1pPr>
            <a:lvl2pPr marL="742950" indent="-285750">
              <a:buFont typeface="Courier New"/>
              <a:buChar char="o"/>
              <a:defRPr sz="1800"/>
            </a:lvl2pPr>
            <a:lvl3pPr marL="1143000" indent="-228600">
              <a:buFont typeface="Wingdings" charset="2"/>
              <a:buChar cha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p:cNvCxnSpPr/>
          <p:nvPr userDrawn="1"/>
        </p:nvCxnSpPr>
        <p:spPr>
          <a:xfrm>
            <a:off x="0" y="718523"/>
            <a:ext cx="9160600" cy="0"/>
          </a:xfrm>
          <a:prstGeom prst="line">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7" name="Slide Number Placeholder 2"/>
          <p:cNvSpPr>
            <a:spLocks noGrp="1"/>
          </p:cNvSpPr>
          <p:nvPr>
            <p:ph type="sldNum" sz="quarter" idx="4"/>
          </p:nvPr>
        </p:nvSpPr>
        <p:spPr>
          <a:xfrm>
            <a:off x="8435182" y="4810076"/>
            <a:ext cx="644141"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fld id="{15F1BA96-6579-2148-B6A7-24134700339D}" type="slidenum">
              <a:rPr lang="en-US"/>
              <a:pPr/>
              <a:t>‹#›</a:t>
            </a:fld>
            <a:endParaRPr lang="en-US"/>
          </a:p>
        </p:txBody>
      </p:sp>
    </p:spTree>
    <p:extLst>
      <p:ext uri="{BB962C8B-B14F-4D97-AF65-F5344CB8AC3E}">
        <p14:creationId xmlns:p14="http://schemas.microsoft.com/office/powerpoint/2010/main" val="3582357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Rectangle 7"/>
          <p:cNvSpPr/>
          <p:nvPr userDrawn="1"/>
        </p:nvSpPr>
        <p:spPr>
          <a:xfrm>
            <a:off x="0" y="-1"/>
            <a:ext cx="9160600" cy="718524"/>
          </a:xfrm>
          <a:prstGeom prst="rect">
            <a:avLst/>
          </a:prstGeom>
          <a:gradFill>
            <a:gsLst>
              <a:gs pos="100000">
                <a:srgbClr val="0A2C5C"/>
              </a:gs>
              <a:gs pos="0">
                <a:srgbClr val="2D66C3"/>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9" name="Straight Connector 8"/>
          <p:cNvCxnSpPr/>
          <p:nvPr userDrawn="1"/>
        </p:nvCxnSpPr>
        <p:spPr>
          <a:xfrm>
            <a:off x="0" y="718523"/>
            <a:ext cx="9160600" cy="0"/>
          </a:xfrm>
          <a:prstGeom prst="line">
            <a:avLst/>
          </a:prstGeom>
          <a:ln>
            <a:solidFill>
              <a:srgbClr val="FAC090"/>
            </a:solidFill>
          </a:ln>
        </p:spPr>
        <p:style>
          <a:lnRef idx="2">
            <a:schemeClr val="accent1"/>
          </a:lnRef>
          <a:fillRef idx="0">
            <a:schemeClr val="accent1"/>
          </a:fillRef>
          <a:effectRef idx="1">
            <a:schemeClr val="accent1"/>
          </a:effectRef>
          <a:fontRef idx="minor">
            <a:schemeClr val="tx1"/>
          </a:fontRef>
        </p:style>
      </p:cxnSp>
      <p:sp>
        <p:nvSpPr>
          <p:cNvPr id="6" name="Title 1"/>
          <p:cNvSpPr>
            <a:spLocks noGrp="1"/>
          </p:cNvSpPr>
          <p:nvPr>
            <p:ph type="title"/>
          </p:nvPr>
        </p:nvSpPr>
        <p:spPr>
          <a:xfrm>
            <a:off x="457200" y="0"/>
            <a:ext cx="8229600" cy="718523"/>
          </a:xfrm>
          <a:prstGeom prst="rect">
            <a:avLst/>
          </a:prstGeom>
        </p:spPr>
        <p:txBody>
          <a:bodyPr anchor="ctr" anchorCtr="0"/>
          <a:lstStyle>
            <a:lvl1pPr algn="l">
              <a:defRPr sz="2400">
                <a:solidFill>
                  <a:schemeClr val="bg1"/>
                </a:solidFill>
              </a:defRPr>
            </a:lvl1pPr>
          </a:lstStyle>
          <a:p>
            <a:r>
              <a:rPr lang="en-US"/>
              <a:t>Click to edit Master title style</a:t>
            </a:r>
          </a:p>
        </p:txBody>
      </p:sp>
      <p:sp>
        <p:nvSpPr>
          <p:cNvPr id="11" name="Slide Number Placeholder 2"/>
          <p:cNvSpPr>
            <a:spLocks noGrp="1"/>
          </p:cNvSpPr>
          <p:nvPr>
            <p:ph type="sldNum" sz="quarter" idx="4"/>
          </p:nvPr>
        </p:nvSpPr>
        <p:spPr>
          <a:xfrm>
            <a:off x="8435182" y="4810076"/>
            <a:ext cx="644141"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fld id="{15F1BA96-6579-2148-B6A7-24134700339D}" type="slidenum">
              <a:rPr lang="en-US"/>
              <a:pPr/>
              <a:t>‹#›</a:t>
            </a:fld>
            <a:endParaRPr lang="en-US"/>
          </a:p>
        </p:txBody>
      </p:sp>
    </p:spTree>
    <p:extLst>
      <p:ext uri="{BB962C8B-B14F-4D97-AF65-F5344CB8AC3E}">
        <p14:creationId xmlns:p14="http://schemas.microsoft.com/office/powerpoint/2010/main" val="185249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sp>
        <p:nvSpPr>
          <p:cNvPr id="8" name="Rectangle 7"/>
          <p:cNvSpPr/>
          <p:nvPr userDrawn="1"/>
        </p:nvSpPr>
        <p:spPr>
          <a:xfrm>
            <a:off x="7086600" y="4699000"/>
            <a:ext cx="2057400" cy="444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 name="Slide Number Placeholder 2"/>
          <p:cNvSpPr>
            <a:spLocks noGrp="1"/>
          </p:cNvSpPr>
          <p:nvPr>
            <p:ph type="sldNum" sz="quarter" idx="4"/>
          </p:nvPr>
        </p:nvSpPr>
        <p:spPr>
          <a:xfrm>
            <a:off x="8435182" y="4810076"/>
            <a:ext cx="644141"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fld id="{15F1BA96-6579-2148-B6A7-24134700339D}" type="slidenum">
              <a:rPr lang="en-US"/>
              <a:pPr/>
              <a:t>‹#›</a:t>
            </a:fld>
            <a:endParaRPr lang="en-US"/>
          </a:p>
        </p:txBody>
      </p:sp>
    </p:spTree>
    <p:extLst>
      <p:ext uri="{BB962C8B-B14F-4D97-AF65-F5344CB8AC3E}">
        <p14:creationId xmlns:p14="http://schemas.microsoft.com/office/powerpoint/2010/main" val="29769877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a:xfrm>
            <a:off x="8435182" y="4810076"/>
            <a:ext cx="644141"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fld id="{15F1BA96-6579-2148-B6A7-24134700339D}" type="slidenum">
              <a:rPr lang="en-US"/>
              <a:pPr/>
              <a:t>‹#›</a:t>
            </a:fld>
            <a:endParaRPr lang="en-US"/>
          </a:p>
        </p:txBody>
      </p:sp>
    </p:spTree>
    <p:extLst>
      <p:ext uri="{BB962C8B-B14F-4D97-AF65-F5344CB8AC3E}">
        <p14:creationId xmlns:p14="http://schemas.microsoft.com/office/powerpoint/2010/main" val="533231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1" r:id="rId4"/>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hyperlink" Target="mailto:stamppcorbin@yahoo.com" TargetMode="Externa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8.tiff"/><Relationship Id="rId4" Type="http://schemas.openxmlformats.org/officeDocument/2006/relationships/image" Target="../media/image3.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1541433"/>
            <a:ext cx="5029200" cy="1008620"/>
          </a:xfrm>
        </p:spPr>
        <p:txBody>
          <a:bodyPr/>
          <a:lstStyle/>
          <a:p>
            <a:pPr algn="ctr"/>
            <a:r>
              <a:rPr lang="en-US" sz="2400" b="1" dirty="0"/>
              <a:t>2025</a:t>
            </a:r>
            <a:br>
              <a:rPr lang="en-US" sz="2400" b="1" dirty="0"/>
            </a:br>
            <a:r>
              <a:rPr lang="en-US" sz="2400" b="1" dirty="0"/>
              <a:t>State of the Substance Use </a:t>
            </a:r>
            <a:br>
              <a:rPr lang="en-US" sz="2400" b="1" dirty="0"/>
            </a:br>
            <a:r>
              <a:rPr lang="en-US" sz="2400" b="1" dirty="0"/>
              <a:t>Treatment Industry</a:t>
            </a:r>
            <a:br>
              <a:rPr lang="en-US" sz="2400" b="1" dirty="0"/>
            </a:br>
            <a:endParaRPr lang="en-US" sz="2400" b="1" dirty="0"/>
          </a:p>
        </p:txBody>
      </p:sp>
      <p:sp>
        <p:nvSpPr>
          <p:cNvPr id="3" name="Subtitle 2"/>
          <p:cNvSpPr>
            <a:spLocks noGrp="1"/>
          </p:cNvSpPr>
          <p:nvPr>
            <p:ph type="subTitle" idx="1"/>
          </p:nvPr>
        </p:nvSpPr>
        <p:spPr>
          <a:xfrm>
            <a:off x="685800" y="4011083"/>
            <a:ext cx="7772400" cy="1490133"/>
          </a:xfrm>
        </p:spPr>
        <p:txBody>
          <a:bodyPr>
            <a:normAutofit/>
          </a:bodyPr>
          <a:lstStyle/>
          <a:p>
            <a:pPr algn="ctr"/>
            <a:r>
              <a:rPr lang="en-US" sz="1600" b="1" dirty="0">
                <a:solidFill>
                  <a:schemeClr val="tx1"/>
                </a:solidFill>
              </a:rPr>
              <a:t>January 21, 2025</a:t>
            </a:r>
          </a:p>
          <a:p>
            <a:pPr algn="ctr"/>
            <a:r>
              <a:rPr lang="en-US" sz="1600" b="1" dirty="0">
                <a:solidFill>
                  <a:schemeClr val="tx1"/>
                </a:solidFill>
              </a:rPr>
              <a:t>Stampp Corbin</a:t>
            </a:r>
          </a:p>
          <a:p>
            <a:pPr algn="ctr"/>
            <a:r>
              <a:rPr lang="en-US" sz="1600" b="1" dirty="0">
                <a:solidFill>
                  <a:schemeClr val="tx1"/>
                </a:solidFill>
              </a:rPr>
              <a:t>President</a:t>
            </a:r>
          </a:p>
        </p:txBody>
      </p:sp>
      <p:sp>
        <p:nvSpPr>
          <p:cNvPr id="8" name="TextBox 7"/>
          <p:cNvSpPr txBox="1"/>
          <p:nvPr/>
        </p:nvSpPr>
        <p:spPr>
          <a:xfrm>
            <a:off x="-798286" y="618369"/>
            <a:ext cx="184731" cy="307777"/>
          </a:xfrm>
          <a:prstGeom prst="rect">
            <a:avLst/>
          </a:prstGeom>
          <a:noFill/>
        </p:spPr>
        <p:txBody>
          <a:bodyPr wrap="none" rtlCol="0">
            <a:spAutoFit/>
          </a:bodyPr>
          <a:lstStyle/>
          <a:p>
            <a:endParaRPr lang="en-US" sz="1400" dirty="0"/>
          </a:p>
        </p:txBody>
      </p:sp>
      <p:pic>
        <p:nvPicPr>
          <p:cNvPr id="7" name="Picture 6">
            <a:extLst>
              <a:ext uri="{FF2B5EF4-FFF2-40B4-BE49-F238E27FC236}">
                <a16:creationId xmlns:a16="http://schemas.microsoft.com/office/drawing/2014/main" id="{BA4DDCDB-7EFA-1A4E-B2EE-013BE3258A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63208" y="2802365"/>
            <a:ext cx="2830284" cy="1001420"/>
          </a:xfrm>
          <a:prstGeom prst="rect">
            <a:avLst/>
          </a:prstGeom>
        </p:spPr>
      </p:pic>
    </p:spTree>
    <p:extLst>
      <p:ext uri="{BB962C8B-B14F-4D97-AF65-F5344CB8AC3E}">
        <p14:creationId xmlns:p14="http://schemas.microsoft.com/office/powerpoint/2010/main" val="505111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11651-D0CE-904B-8610-96816D89DA99}"/>
              </a:ext>
            </a:extLst>
          </p:cNvPr>
          <p:cNvSpPr>
            <a:spLocks noGrp="1"/>
          </p:cNvSpPr>
          <p:nvPr>
            <p:ph type="title"/>
          </p:nvPr>
        </p:nvSpPr>
        <p:spPr/>
        <p:txBody>
          <a:bodyPr/>
          <a:lstStyle/>
          <a:p>
            <a:pPr lvl="0">
              <a:lnSpc>
                <a:spcPct val="85000"/>
              </a:lnSpc>
            </a:pPr>
            <a:r>
              <a:rPr lang="en-US" dirty="0"/>
              <a:t> Stampp Corbin</a:t>
            </a:r>
            <a:br>
              <a:rPr lang="en-US" dirty="0"/>
            </a:br>
            <a:r>
              <a:rPr lang="en-US" sz="1400" dirty="0"/>
              <a:t> Healthcare Consultant</a:t>
            </a:r>
          </a:p>
        </p:txBody>
      </p:sp>
      <p:sp>
        <p:nvSpPr>
          <p:cNvPr id="3" name="Slide Number Placeholder 2">
            <a:extLst>
              <a:ext uri="{FF2B5EF4-FFF2-40B4-BE49-F238E27FC236}">
                <a16:creationId xmlns:a16="http://schemas.microsoft.com/office/drawing/2014/main" id="{87427084-FE32-F744-8009-7C5AEEC08E98}"/>
              </a:ext>
            </a:extLst>
          </p:cNvPr>
          <p:cNvSpPr>
            <a:spLocks noGrp="1"/>
          </p:cNvSpPr>
          <p:nvPr>
            <p:ph type="sldNum" sz="quarter" idx="4"/>
          </p:nvPr>
        </p:nvSpPr>
        <p:spPr/>
        <p:txBody>
          <a:bodyPr/>
          <a:lstStyle/>
          <a:p>
            <a:fld id="{15F1BA96-6579-2148-B6A7-24134700339D}" type="slidenum">
              <a:rPr lang="en-US" smtClean="0"/>
              <a:pPr/>
              <a:t>2</a:t>
            </a:fld>
            <a:endParaRPr lang="en-US"/>
          </a:p>
        </p:txBody>
      </p:sp>
      <p:sp>
        <p:nvSpPr>
          <p:cNvPr id="4" name="Title 1">
            <a:extLst>
              <a:ext uri="{FF2B5EF4-FFF2-40B4-BE49-F238E27FC236}">
                <a16:creationId xmlns:a16="http://schemas.microsoft.com/office/drawing/2014/main" id="{7B57E94C-37C6-BC4B-9A5A-18BF2DF45DAC}"/>
              </a:ext>
            </a:extLst>
          </p:cNvPr>
          <p:cNvSpPr txBox="1">
            <a:spLocks/>
          </p:cNvSpPr>
          <p:nvPr/>
        </p:nvSpPr>
        <p:spPr>
          <a:xfrm>
            <a:off x="457200" y="954950"/>
            <a:ext cx="5622966" cy="2743200"/>
          </a:xfrm>
          <a:prstGeom prst="rect">
            <a:avLst/>
          </a:prstGeom>
        </p:spPr>
        <p:txBody>
          <a:bodyPr vert="horz" lIns="68580" tIns="34290" rIns="68580" bIns="34290" rtlCol="0" anchor="t">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marL="214313" indent="-214313" defTabSz="685800">
              <a:spcAft>
                <a:spcPts val="900"/>
              </a:spcAft>
              <a:buFont typeface="Arial" panose="020B0604020202020204" pitchFamily="34" charset="0"/>
              <a:buChar char="•"/>
              <a:defRPr/>
            </a:pPr>
            <a:r>
              <a:rPr lang="en-US" sz="1400" cap="none" dirty="0">
                <a:solidFill>
                  <a:prstClr val="black"/>
                </a:solidFill>
                <a:latin typeface="+mn-lt"/>
                <a:cs typeface="Arial" panose="020B0604020202020204" pitchFamily="34" charset="0"/>
              </a:rPr>
              <a:t>9 Years On $1.8 Billion Hospital Board</a:t>
            </a:r>
          </a:p>
          <a:p>
            <a:pPr marL="214313" indent="-214313" defTabSz="685800">
              <a:spcAft>
                <a:spcPts val="900"/>
              </a:spcAft>
              <a:buFont typeface="Arial" panose="020B0604020202020204" pitchFamily="34" charset="0"/>
              <a:buChar char="•"/>
              <a:defRPr/>
            </a:pPr>
            <a:r>
              <a:rPr lang="en-US" sz="1400" cap="none" dirty="0">
                <a:solidFill>
                  <a:prstClr val="black"/>
                </a:solidFill>
                <a:latin typeface="+mn-lt"/>
                <a:cs typeface="Arial" panose="020B0604020202020204" pitchFamily="34" charset="0"/>
              </a:rPr>
              <a:t>Leading Substance Use Treatment Consultant</a:t>
            </a:r>
          </a:p>
          <a:p>
            <a:pPr marL="214313" indent="-214313" defTabSz="685800">
              <a:spcAft>
                <a:spcPts val="900"/>
              </a:spcAft>
              <a:buFont typeface="Arial" panose="020B0604020202020204" pitchFamily="34" charset="0"/>
              <a:buChar char="•"/>
              <a:defRPr/>
            </a:pPr>
            <a:r>
              <a:rPr lang="en-US" sz="1400" cap="none" dirty="0">
                <a:solidFill>
                  <a:prstClr val="black"/>
                </a:solidFill>
                <a:latin typeface="+mn-lt"/>
                <a:cs typeface="Arial" panose="020B0604020202020204" pitchFamily="34" charset="0"/>
              </a:rPr>
              <a:t>Millions of Dollars in Substance Use Treatment </a:t>
            </a:r>
            <a:br>
              <a:rPr lang="en-US" sz="1400" cap="none" dirty="0">
                <a:solidFill>
                  <a:prstClr val="black"/>
                </a:solidFill>
                <a:latin typeface="+mn-lt"/>
                <a:cs typeface="Arial" panose="020B0604020202020204" pitchFamily="34" charset="0"/>
              </a:rPr>
            </a:br>
            <a:r>
              <a:rPr lang="en-US" sz="1400" cap="none" dirty="0">
                <a:solidFill>
                  <a:prstClr val="black"/>
                </a:solidFill>
                <a:latin typeface="+mn-lt"/>
                <a:cs typeface="Arial" panose="020B0604020202020204" pitchFamily="34" charset="0"/>
              </a:rPr>
              <a:t>Settlements and Denial Reversals</a:t>
            </a:r>
          </a:p>
          <a:p>
            <a:pPr marL="214313" indent="-214313" defTabSz="685800">
              <a:spcAft>
                <a:spcPts val="900"/>
              </a:spcAft>
              <a:buFont typeface="Arial" panose="020B0604020202020204" pitchFamily="34" charset="0"/>
              <a:buChar char="•"/>
              <a:defRPr/>
            </a:pPr>
            <a:r>
              <a:rPr lang="en-US" sz="1400" cap="none" dirty="0">
                <a:solidFill>
                  <a:prstClr val="black"/>
                </a:solidFill>
                <a:latin typeface="+mn-lt"/>
                <a:cs typeface="Arial" panose="020B0604020202020204" pitchFamily="34" charset="0"/>
              </a:rPr>
              <a:t>Harvard Masters of Business Administration</a:t>
            </a:r>
          </a:p>
          <a:p>
            <a:pPr marL="214313" indent="-214313" defTabSz="685800">
              <a:spcAft>
                <a:spcPts val="900"/>
              </a:spcAft>
              <a:buFont typeface="Arial" panose="020B0604020202020204" pitchFamily="34" charset="0"/>
              <a:buChar char="•"/>
              <a:defRPr/>
            </a:pPr>
            <a:r>
              <a:rPr lang="en-US" sz="1400" cap="none" dirty="0">
                <a:solidFill>
                  <a:prstClr val="black"/>
                </a:solidFill>
                <a:latin typeface="+mn-lt"/>
                <a:cs typeface="Arial" panose="020B0604020202020204" pitchFamily="34" charset="0"/>
              </a:rPr>
              <a:t>Stanford University B.A. Economics.</a:t>
            </a:r>
          </a:p>
          <a:p>
            <a:pPr marL="214313" indent="-214313" defTabSz="685800">
              <a:spcAft>
                <a:spcPts val="900"/>
              </a:spcAft>
              <a:buFont typeface="Arial" panose="020B0604020202020204" pitchFamily="34" charset="0"/>
              <a:buChar char="•"/>
              <a:defRPr/>
            </a:pPr>
            <a:r>
              <a:rPr lang="en-US" sz="1400" cap="none" dirty="0">
                <a:solidFill>
                  <a:prstClr val="black"/>
                </a:solidFill>
                <a:latin typeface="+mn-lt"/>
                <a:cs typeface="Arial" panose="020B0604020202020204" pitchFamily="34" charset="0"/>
              </a:rPr>
              <a:t>President &amp; Founding Board Member, ATAC </a:t>
            </a:r>
          </a:p>
          <a:p>
            <a:pPr marL="214313" indent="-214313" defTabSz="685800">
              <a:spcAft>
                <a:spcPts val="900"/>
              </a:spcAft>
              <a:buFont typeface="Arial" panose="020B0604020202020204" pitchFamily="34" charset="0"/>
              <a:buChar char="•"/>
              <a:defRPr/>
            </a:pPr>
            <a:r>
              <a:rPr lang="en-US" sz="1400" cap="none" dirty="0">
                <a:solidFill>
                  <a:prstClr val="black"/>
                </a:solidFill>
                <a:latin typeface="+mn-lt"/>
                <a:cs typeface="Arial" panose="020B0604020202020204" pitchFamily="34" charset="0"/>
                <a:hlinkClick r:id="rId2"/>
              </a:rPr>
              <a:t>stamppcorbin@yahoo.com</a:t>
            </a:r>
            <a:r>
              <a:rPr lang="en-US" sz="1400" cap="none" dirty="0">
                <a:solidFill>
                  <a:prstClr val="black"/>
                </a:solidFill>
                <a:latin typeface="+mn-lt"/>
                <a:cs typeface="Arial" panose="020B0604020202020204" pitchFamily="34" charset="0"/>
              </a:rPr>
              <a:t>  614.579.4136 cell</a:t>
            </a:r>
            <a:r>
              <a:rPr lang="en-US" sz="600" cap="none" dirty="0">
                <a:solidFill>
                  <a:prstClr val="black"/>
                </a:solidFill>
                <a:latin typeface="+mn-lt"/>
                <a:ea typeface="+mn-ea"/>
                <a:cs typeface="Arial" panose="020B0604020202020204" pitchFamily="34" charset="0"/>
              </a:rPr>
              <a:t> </a:t>
            </a:r>
          </a:p>
        </p:txBody>
      </p:sp>
      <p:sp>
        <p:nvSpPr>
          <p:cNvPr id="5" name="AutoShape 6" descr="Los Angeles keeps changing. These 50 songs help explain how - Los Angeles  Times">
            <a:extLst>
              <a:ext uri="{FF2B5EF4-FFF2-40B4-BE49-F238E27FC236}">
                <a16:creationId xmlns:a16="http://schemas.microsoft.com/office/drawing/2014/main" id="{F1587C39-E42C-F242-B357-91F5F995D7F0}"/>
              </a:ext>
            </a:extLst>
          </p:cNvPr>
          <p:cNvSpPr>
            <a:spLocks noChangeAspect="1" noChangeArrowheads="1"/>
          </p:cNvSpPr>
          <p:nvPr/>
        </p:nvSpPr>
        <p:spPr bwMode="auto">
          <a:xfrm>
            <a:off x="1373981" y="595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en-US" sz="1350">
              <a:solidFill>
                <a:prstClr val="black"/>
              </a:solidFill>
              <a:latin typeface="Franklin Gothic Book"/>
            </a:endParaRPr>
          </a:p>
        </p:txBody>
      </p:sp>
      <p:sp>
        <p:nvSpPr>
          <p:cNvPr id="6" name="AutoShape 8" descr="Los Angeles keeps changing. These 50 songs help explain how - Los Angeles  Times">
            <a:extLst>
              <a:ext uri="{FF2B5EF4-FFF2-40B4-BE49-F238E27FC236}">
                <a16:creationId xmlns:a16="http://schemas.microsoft.com/office/drawing/2014/main" id="{9F1305DE-776B-6F4F-9E2F-0D783559CED6}"/>
              </a:ext>
            </a:extLst>
          </p:cNvPr>
          <p:cNvSpPr>
            <a:spLocks noChangeAspect="1" noChangeArrowheads="1"/>
          </p:cNvSpPr>
          <p:nvPr/>
        </p:nvSpPr>
        <p:spPr bwMode="auto">
          <a:xfrm>
            <a:off x="1488281" y="12025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en-US" sz="1350">
              <a:solidFill>
                <a:prstClr val="black"/>
              </a:solidFill>
              <a:latin typeface="Franklin Gothic Book"/>
            </a:endParaRPr>
          </a:p>
        </p:txBody>
      </p:sp>
      <p:sp>
        <p:nvSpPr>
          <p:cNvPr id="7" name="AutoShape 12" descr="Boston Globe: Expand, reinforce safety net for kids in Massachusetts -  Youth Villages">
            <a:extLst>
              <a:ext uri="{FF2B5EF4-FFF2-40B4-BE49-F238E27FC236}">
                <a16:creationId xmlns:a16="http://schemas.microsoft.com/office/drawing/2014/main" id="{D1694B87-17E7-EC49-88C3-AC3CF209C5AD}"/>
              </a:ext>
            </a:extLst>
          </p:cNvPr>
          <p:cNvSpPr>
            <a:spLocks noChangeAspect="1" noChangeArrowheads="1"/>
          </p:cNvSpPr>
          <p:nvPr/>
        </p:nvSpPr>
        <p:spPr bwMode="auto">
          <a:xfrm>
            <a:off x="1602581" y="23455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en-US" sz="1350">
              <a:solidFill>
                <a:prstClr val="black"/>
              </a:solidFill>
              <a:latin typeface="Franklin Gothic Book"/>
            </a:endParaRPr>
          </a:p>
        </p:txBody>
      </p:sp>
      <p:pic>
        <p:nvPicPr>
          <p:cNvPr id="9" name="Picture 8" descr="A person in a suit with his arms crossed&#10;&#10;Description automatically generated with low confidence">
            <a:extLst>
              <a:ext uri="{FF2B5EF4-FFF2-40B4-BE49-F238E27FC236}">
                <a16:creationId xmlns:a16="http://schemas.microsoft.com/office/drawing/2014/main" id="{A7AAA780-63C9-3147-868C-873BEA2060E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20546"/>
          <a:stretch/>
        </p:blipFill>
        <p:spPr>
          <a:xfrm>
            <a:off x="4934857" y="718522"/>
            <a:ext cx="4209143" cy="4424977"/>
          </a:xfrm>
          <a:prstGeom prst="rect">
            <a:avLst/>
          </a:prstGeom>
        </p:spPr>
      </p:pic>
      <p:pic>
        <p:nvPicPr>
          <p:cNvPr id="10" name="Picture 9">
            <a:extLst>
              <a:ext uri="{FF2B5EF4-FFF2-40B4-BE49-F238E27FC236}">
                <a16:creationId xmlns:a16="http://schemas.microsoft.com/office/drawing/2014/main" id="{41092F84-6B76-4148-96FF-F42F5AD3200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22271" y="3574473"/>
            <a:ext cx="1794723" cy="349111"/>
          </a:xfrm>
          <a:prstGeom prst="rect">
            <a:avLst/>
          </a:prstGeom>
        </p:spPr>
      </p:pic>
      <p:pic>
        <p:nvPicPr>
          <p:cNvPr id="11" name="Picture 10">
            <a:extLst>
              <a:ext uri="{FF2B5EF4-FFF2-40B4-BE49-F238E27FC236}">
                <a16:creationId xmlns:a16="http://schemas.microsoft.com/office/drawing/2014/main" id="{F0A51A03-0F87-1D49-80F0-848724D4FD2C}"/>
              </a:ext>
            </a:extLst>
          </p:cNvPr>
          <p:cNvPicPr>
            <a:picLocks noChangeAspect="1"/>
          </p:cNvPicPr>
          <p:nvPr/>
        </p:nvPicPr>
        <p:blipFill>
          <a:blip r:embed="rId5"/>
          <a:stretch>
            <a:fillRect/>
          </a:stretch>
        </p:blipFill>
        <p:spPr>
          <a:xfrm>
            <a:off x="2903795" y="3954851"/>
            <a:ext cx="1231675" cy="556931"/>
          </a:xfrm>
          <a:prstGeom prst="rect">
            <a:avLst/>
          </a:prstGeom>
        </p:spPr>
      </p:pic>
      <p:pic>
        <p:nvPicPr>
          <p:cNvPr id="12" name="Picture 11">
            <a:extLst>
              <a:ext uri="{FF2B5EF4-FFF2-40B4-BE49-F238E27FC236}">
                <a16:creationId xmlns:a16="http://schemas.microsoft.com/office/drawing/2014/main" id="{6D633DAC-08CE-EC4C-AA42-86267869179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63232" y="3970571"/>
            <a:ext cx="1495735" cy="419856"/>
          </a:xfrm>
          <a:prstGeom prst="rect">
            <a:avLst/>
          </a:prstGeom>
        </p:spPr>
      </p:pic>
      <p:pic>
        <p:nvPicPr>
          <p:cNvPr id="14" name="Picture 13">
            <a:extLst>
              <a:ext uri="{FF2B5EF4-FFF2-40B4-BE49-F238E27FC236}">
                <a16:creationId xmlns:a16="http://schemas.microsoft.com/office/drawing/2014/main" id="{3EEDC5E0-E5C3-C24F-AAF3-734D4D2DCD36}"/>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brightnessContrast bright="9000" contrast="5000"/>
                    </a14:imgEffect>
                  </a14:imgLayer>
                </a14:imgProps>
              </a:ext>
              <a:ext uri="{28A0092B-C50C-407E-A947-70E740481C1C}">
                <a14:useLocalDpi xmlns:a14="http://schemas.microsoft.com/office/drawing/2010/main"/>
              </a:ext>
            </a:extLst>
          </a:blip>
          <a:srcRect l="604" t="12976" r="1579" b="7913"/>
          <a:stretch/>
        </p:blipFill>
        <p:spPr>
          <a:xfrm>
            <a:off x="808904" y="3633718"/>
            <a:ext cx="1604391" cy="219264"/>
          </a:xfrm>
          <a:prstGeom prst="rect">
            <a:avLst/>
          </a:prstGeom>
        </p:spPr>
      </p:pic>
      <p:pic>
        <p:nvPicPr>
          <p:cNvPr id="15" name="Picture 14">
            <a:extLst>
              <a:ext uri="{FF2B5EF4-FFF2-40B4-BE49-F238E27FC236}">
                <a16:creationId xmlns:a16="http://schemas.microsoft.com/office/drawing/2014/main" id="{885FE619-DD13-054E-943F-7522CAF08FC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187196" y="4586632"/>
            <a:ext cx="664873" cy="270627"/>
          </a:xfrm>
          <a:prstGeom prst="rect">
            <a:avLst/>
          </a:prstGeom>
        </p:spPr>
      </p:pic>
      <p:cxnSp>
        <p:nvCxnSpPr>
          <p:cNvPr id="16" name="Straight Connector 15">
            <a:extLst>
              <a:ext uri="{FF2B5EF4-FFF2-40B4-BE49-F238E27FC236}">
                <a16:creationId xmlns:a16="http://schemas.microsoft.com/office/drawing/2014/main" id="{9F7CA909-21C4-AB49-A6BA-B82FA4D1847D}"/>
              </a:ext>
            </a:extLst>
          </p:cNvPr>
          <p:cNvCxnSpPr/>
          <p:nvPr/>
        </p:nvCxnSpPr>
        <p:spPr>
          <a:xfrm>
            <a:off x="0" y="718523"/>
            <a:ext cx="9160600" cy="0"/>
          </a:xfrm>
          <a:prstGeom prst="line">
            <a:avLst/>
          </a:prstGeom>
          <a:ln>
            <a:solidFill>
              <a:srgbClr val="FAC090"/>
            </a:solidFill>
          </a:ln>
        </p:spPr>
        <p:style>
          <a:lnRef idx="2">
            <a:schemeClr val="accent1"/>
          </a:lnRef>
          <a:fillRef idx="0">
            <a:schemeClr val="accent1"/>
          </a:fillRef>
          <a:effectRef idx="1">
            <a:schemeClr val="accent1"/>
          </a:effectRef>
          <a:fontRef idx="minor">
            <a:schemeClr val="tx1"/>
          </a:fontRef>
        </p:style>
      </p:cxnSp>
      <p:pic>
        <p:nvPicPr>
          <p:cNvPr id="17" name="Picture 16">
            <a:extLst>
              <a:ext uri="{FF2B5EF4-FFF2-40B4-BE49-F238E27FC236}">
                <a16:creationId xmlns:a16="http://schemas.microsoft.com/office/drawing/2014/main" id="{6B2C8476-3869-FA44-8CF1-E36D0C11F58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6263" y="4528170"/>
            <a:ext cx="1689673" cy="337935"/>
          </a:xfrm>
          <a:prstGeom prst="rect">
            <a:avLst/>
          </a:prstGeom>
        </p:spPr>
      </p:pic>
    </p:spTree>
    <p:extLst>
      <p:ext uri="{BB962C8B-B14F-4D97-AF65-F5344CB8AC3E}">
        <p14:creationId xmlns:p14="http://schemas.microsoft.com/office/powerpoint/2010/main" val="2117313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Wallpapers: abstract-desktop-wallpapers">
            <a:extLst>
              <a:ext uri="{FF2B5EF4-FFF2-40B4-BE49-F238E27FC236}">
                <a16:creationId xmlns:a16="http://schemas.microsoft.com/office/drawing/2014/main" id="{57567677-CE69-ED41-AB05-30A18BAC41C2}"/>
              </a:ext>
            </a:extLst>
          </p:cNvPr>
          <p:cNvPicPr>
            <a:picLocks noChangeAspect="1" noChangeArrowheads="1"/>
          </p:cNvPicPr>
          <p:nvPr/>
        </p:nvPicPr>
        <p:blipFill>
          <a:blip r:embed="rId2">
            <a:alphaModFix amt="18000"/>
            <a:extLst>
              <a:ext uri="{28A0092B-C50C-407E-A947-70E740481C1C}">
                <a14:useLocalDpi xmlns:a14="http://schemas.microsoft.com/office/drawing/2010/main" val="0"/>
              </a:ext>
            </a:extLst>
          </a:blip>
          <a:srcRect/>
          <a:stretch>
            <a:fillRect/>
          </a:stretch>
        </p:blipFill>
        <p:spPr bwMode="auto">
          <a:xfrm flipH="1">
            <a:off x="0" y="718523"/>
            <a:ext cx="9144000" cy="442497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Agenda</a:t>
            </a:r>
            <a:br>
              <a:rPr lang="en-US" dirty="0"/>
            </a:br>
            <a:r>
              <a:rPr lang="en-US" sz="1400" dirty="0">
                <a:effectLst/>
                <a:latin typeface="Calibri" panose="020F0502020204030204" pitchFamily="34" charset="0"/>
                <a:ea typeface="Calibri" panose="020F0502020204030204" pitchFamily="34" charset="0"/>
                <a:cs typeface="Times New Roman" panose="02020603050405020304" pitchFamily="18" charset="0"/>
              </a:rPr>
              <a:t>Industry Overview in 60 seconds </a:t>
            </a:r>
            <a:endParaRPr lang="en-US" dirty="0"/>
          </a:p>
        </p:txBody>
      </p:sp>
      <p:sp>
        <p:nvSpPr>
          <p:cNvPr id="26" name="Rounded Rectangle 25">
            <a:extLst>
              <a:ext uri="{FF2B5EF4-FFF2-40B4-BE49-F238E27FC236}">
                <a16:creationId xmlns:a16="http://schemas.microsoft.com/office/drawing/2014/main" id="{DB1B8B52-F639-D64A-9AF7-A4625B5DC7F2}"/>
              </a:ext>
            </a:extLst>
          </p:cNvPr>
          <p:cNvSpPr/>
          <p:nvPr/>
        </p:nvSpPr>
        <p:spPr>
          <a:xfrm>
            <a:off x="1016204" y="1203143"/>
            <a:ext cx="6868202" cy="461290"/>
          </a:xfrm>
          <a:prstGeom prst="roundRect">
            <a:avLst>
              <a:gd name="adj" fmla="val 50000"/>
            </a:avLst>
          </a:prstGeom>
          <a:noFill/>
        </p:spPr>
        <p:txBody>
          <a:bodyPr wrap="square" lIns="457200" tIns="45720" anchor="ctr" anchorCtr="0">
            <a:noAutofit/>
          </a:bodyPr>
          <a:lstStyle/>
          <a:p>
            <a:pPr>
              <a:lnSpc>
                <a:spcPct val="90000"/>
              </a:lnSpc>
              <a:spcBef>
                <a:spcPts val="1776"/>
              </a:spcBef>
            </a:pPr>
            <a:endParaRPr lang="en-US" sz="2000" b="1" dirty="0">
              <a:solidFill>
                <a:schemeClr val="tx2"/>
              </a:solidFill>
            </a:endParaRPr>
          </a:p>
        </p:txBody>
      </p:sp>
      <p:sp>
        <p:nvSpPr>
          <p:cNvPr id="28" name="Rounded Rectangle 27">
            <a:extLst>
              <a:ext uri="{FF2B5EF4-FFF2-40B4-BE49-F238E27FC236}">
                <a16:creationId xmlns:a16="http://schemas.microsoft.com/office/drawing/2014/main" id="{9F6B85C7-7AA7-D84B-812C-8B1728AED215}"/>
              </a:ext>
            </a:extLst>
          </p:cNvPr>
          <p:cNvSpPr/>
          <p:nvPr/>
        </p:nvSpPr>
        <p:spPr>
          <a:xfrm>
            <a:off x="1016204" y="1721541"/>
            <a:ext cx="6868202" cy="461290"/>
          </a:xfrm>
          <a:prstGeom prst="roundRect">
            <a:avLst>
              <a:gd name="adj" fmla="val 50000"/>
            </a:avLst>
          </a:prstGeom>
          <a:noFill/>
        </p:spPr>
        <p:txBody>
          <a:bodyPr wrap="square" lIns="457200" tIns="45720" anchor="ctr" anchorCtr="0">
            <a:noAutofit/>
          </a:bodyPr>
          <a:lstStyle/>
          <a:p>
            <a:pPr>
              <a:lnSpc>
                <a:spcPct val="90000"/>
              </a:lnSpc>
              <a:spcBef>
                <a:spcPts val="1776"/>
              </a:spcBef>
            </a:pPr>
            <a:endParaRPr lang="en-US" sz="2000" b="1" dirty="0">
              <a:solidFill>
                <a:schemeClr val="tx2"/>
              </a:solidFill>
            </a:endParaRPr>
          </a:p>
        </p:txBody>
      </p:sp>
      <p:sp>
        <p:nvSpPr>
          <p:cNvPr id="30" name="Rounded Rectangle 29">
            <a:extLst>
              <a:ext uri="{FF2B5EF4-FFF2-40B4-BE49-F238E27FC236}">
                <a16:creationId xmlns:a16="http://schemas.microsoft.com/office/drawing/2014/main" id="{B9367018-48D9-0E40-856C-C2F3F3D01304}"/>
              </a:ext>
            </a:extLst>
          </p:cNvPr>
          <p:cNvSpPr/>
          <p:nvPr/>
        </p:nvSpPr>
        <p:spPr>
          <a:xfrm>
            <a:off x="1016204" y="2239939"/>
            <a:ext cx="6868202" cy="461290"/>
          </a:xfrm>
          <a:prstGeom prst="roundRect">
            <a:avLst>
              <a:gd name="adj" fmla="val 50000"/>
            </a:avLst>
          </a:prstGeom>
          <a:noFill/>
        </p:spPr>
        <p:txBody>
          <a:bodyPr wrap="square" lIns="457200" tIns="45720" anchor="ctr" anchorCtr="0">
            <a:noAutofit/>
          </a:bodyPr>
          <a:lstStyle/>
          <a:p>
            <a:pPr>
              <a:lnSpc>
                <a:spcPct val="90000"/>
              </a:lnSpc>
              <a:spcBef>
                <a:spcPts val="1776"/>
              </a:spcBef>
            </a:pPr>
            <a:endParaRPr lang="en-US" sz="2000" b="1" dirty="0">
              <a:solidFill>
                <a:schemeClr val="tx2"/>
              </a:solidFill>
            </a:endParaRPr>
          </a:p>
        </p:txBody>
      </p:sp>
      <p:sp>
        <p:nvSpPr>
          <p:cNvPr id="3" name="TextBox 2">
            <a:extLst>
              <a:ext uri="{FF2B5EF4-FFF2-40B4-BE49-F238E27FC236}">
                <a16:creationId xmlns:a16="http://schemas.microsoft.com/office/drawing/2014/main" id="{96C50A6D-888A-BDE8-8F61-307729904006}"/>
              </a:ext>
            </a:extLst>
          </p:cNvPr>
          <p:cNvSpPr txBox="1"/>
          <p:nvPr/>
        </p:nvSpPr>
        <p:spPr>
          <a:xfrm>
            <a:off x="529805" y="1066072"/>
            <a:ext cx="8084389" cy="3886000"/>
          </a:xfrm>
          <a:prstGeom prst="rect">
            <a:avLst/>
          </a:prstGeom>
          <a:noFill/>
        </p:spPr>
        <p:txBody>
          <a:bodyPr wrap="square" rtlCol="0">
            <a:spAutoFit/>
          </a:bodyPr>
          <a:lstStyle/>
          <a:p>
            <a:pPr marL="514350" indent="-514350">
              <a:lnSpc>
                <a:spcPct val="125000"/>
              </a:lnSpc>
              <a:buClr>
                <a:schemeClr val="tx1"/>
              </a:buClr>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What Services Can You Provide?</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25000"/>
              </a:lnSpc>
              <a:buClr>
                <a:schemeClr val="tx1"/>
              </a:buClr>
              <a:buFont typeface="+mj-lt"/>
              <a:buAutoNum type="arabicPeriod"/>
            </a:pPr>
            <a:r>
              <a:rPr lang="en-US" dirty="0">
                <a:effectLst/>
                <a:latin typeface="Calibri" panose="020F0502020204030204" pitchFamily="34" charset="0"/>
                <a:ea typeface="Calibri" panose="020F0502020204030204" pitchFamily="34" charset="0"/>
                <a:cs typeface="Times New Roman" panose="02020603050405020304" pitchFamily="18" charset="0"/>
              </a:rPr>
              <a:t>Ever-Changing Health Plans</a:t>
            </a:r>
          </a:p>
          <a:p>
            <a:pPr marL="514350" indent="-514350">
              <a:lnSpc>
                <a:spcPct val="125000"/>
              </a:lnSpc>
              <a:buClr>
                <a:schemeClr val="tx1"/>
              </a:buClr>
              <a:buFont typeface="+mj-lt"/>
              <a:buAutoNum type="arabicPeriod"/>
            </a:pPr>
            <a:r>
              <a:rPr lang="en-US" dirty="0">
                <a:effectLst/>
                <a:latin typeface="Calibri" panose="020F0502020204030204" pitchFamily="34" charset="0"/>
                <a:ea typeface="Calibri" panose="020F0502020204030204" pitchFamily="34" charset="0"/>
                <a:cs typeface="Times New Roman" panose="02020603050405020304" pitchFamily="18" charset="0"/>
              </a:rPr>
              <a:t>Move to Evidence-Based Treatment</a:t>
            </a:r>
          </a:p>
          <a:p>
            <a:pPr marL="514350" indent="-514350">
              <a:lnSpc>
                <a:spcPct val="125000"/>
              </a:lnSpc>
              <a:buClr>
                <a:schemeClr val="tx1"/>
              </a:buClr>
              <a:buFont typeface="+mj-lt"/>
              <a:buAutoNum type="arabicPeriod"/>
            </a:pPr>
            <a:r>
              <a:rPr lang="en-US" dirty="0">
                <a:effectLst/>
                <a:latin typeface="Calibri" panose="020F0502020204030204" pitchFamily="34" charset="0"/>
                <a:ea typeface="Calibri" panose="020F0502020204030204" pitchFamily="34" charset="0"/>
                <a:cs typeface="Times New Roman" panose="02020603050405020304" pitchFamily="18" charset="0"/>
              </a:rPr>
              <a:t>Billing = Denial Management</a:t>
            </a:r>
          </a:p>
          <a:p>
            <a:pPr marL="514350" indent="-514350">
              <a:lnSpc>
                <a:spcPct val="125000"/>
              </a:lnSpc>
              <a:buClr>
                <a:schemeClr val="tx1"/>
              </a:buClr>
              <a:buFont typeface="+mj-lt"/>
              <a:buAutoNum type="arabicPeriod"/>
            </a:pPr>
            <a:r>
              <a:rPr lang="en-US" dirty="0">
                <a:effectLst/>
                <a:latin typeface="Calibri" panose="020F0502020204030204" pitchFamily="34" charset="0"/>
                <a:ea typeface="Calibri" panose="020F0502020204030204" pitchFamily="34" charset="0"/>
                <a:cs typeface="Times New Roman" panose="02020603050405020304" pitchFamily="18" charset="0"/>
              </a:rPr>
              <a:t>Medical Record Review = Denial</a:t>
            </a:r>
          </a:p>
          <a:p>
            <a:pPr marL="514350" indent="-514350">
              <a:lnSpc>
                <a:spcPct val="125000"/>
              </a:lnSpc>
              <a:buClr>
                <a:schemeClr val="tx1"/>
              </a:buClr>
              <a:buFont typeface="+mj-lt"/>
              <a:buAutoNum type="arabicPeriod"/>
            </a:pPr>
            <a:r>
              <a:rPr lang="en-US" dirty="0">
                <a:effectLst/>
                <a:latin typeface="Calibri" panose="020F0502020204030204" pitchFamily="34" charset="0"/>
                <a:ea typeface="Calibri" panose="020F0502020204030204" pitchFamily="34" charset="0"/>
                <a:cs typeface="Times New Roman" panose="02020603050405020304" pitchFamily="18" charset="0"/>
              </a:rPr>
              <a:t>Physicians Make Decisions Act SB 1120</a:t>
            </a:r>
          </a:p>
          <a:p>
            <a:pPr marL="514350" indent="-514350">
              <a:lnSpc>
                <a:spcPct val="125000"/>
              </a:lnSpc>
              <a:buClr>
                <a:schemeClr val="tx1"/>
              </a:buClr>
              <a:buFont typeface="+mj-lt"/>
              <a:buAutoNum type="arabicPeriod"/>
            </a:pPr>
            <a:r>
              <a:rPr lang="en-US" dirty="0">
                <a:effectLst/>
                <a:latin typeface="Calibri" panose="020F0502020204030204" pitchFamily="34" charset="0"/>
                <a:ea typeface="Calibri" panose="020F0502020204030204" pitchFamily="34" charset="0"/>
                <a:cs typeface="Times New Roman" panose="02020603050405020304" pitchFamily="18" charset="0"/>
              </a:rPr>
              <a:t>Appeals = Financial Security</a:t>
            </a:r>
          </a:p>
          <a:p>
            <a:pPr marL="514350" indent="-514350">
              <a:lnSpc>
                <a:spcPct val="125000"/>
              </a:lnSpc>
              <a:buClr>
                <a:schemeClr val="tx1"/>
              </a:buClr>
              <a:buFont typeface="+mj-lt"/>
              <a:buAutoNum type="arabicPeriod"/>
            </a:pPr>
            <a:r>
              <a:rPr lang="en-US" dirty="0">
                <a:effectLst/>
                <a:latin typeface="Calibri" panose="020F0502020204030204" pitchFamily="34" charset="0"/>
                <a:ea typeface="Calibri" panose="020F0502020204030204" pitchFamily="34" charset="0"/>
                <a:cs typeface="Times New Roman" panose="02020603050405020304" pitchFamily="18" charset="0"/>
              </a:rPr>
              <a:t>Non-Transparent Financial Models</a:t>
            </a:r>
          </a:p>
          <a:p>
            <a:pPr marL="514350" indent="-514350">
              <a:lnSpc>
                <a:spcPct val="125000"/>
              </a:lnSpc>
              <a:buClr>
                <a:schemeClr val="tx1"/>
              </a:buClr>
              <a:buFont typeface="+mj-lt"/>
              <a:buAutoNum type="arabicPeriod"/>
            </a:pPr>
            <a:r>
              <a:rPr lang="en-US" dirty="0">
                <a:effectLst/>
                <a:latin typeface="Calibri" panose="020F0502020204030204" pitchFamily="34" charset="0"/>
                <a:ea typeface="Calibri" panose="020F0502020204030204" pitchFamily="34" charset="0"/>
                <a:cs typeface="Times New Roman" panose="02020603050405020304" pitchFamily="18" charset="0"/>
              </a:rPr>
              <a:t>MAT, MAT, MAT!</a:t>
            </a:r>
          </a:p>
          <a:p>
            <a:pPr marL="514350" indent="-514350">
              <a:lnSpc>
                <a:spcPct val="125000"/>
              </a:lnSpc>
              <a:buClr>
                <a:schemeClr val="tx1"/>
              </a:buClr>
              <a:buFont typeface="+mj-lt"/>
              <a:buAutoNum type="arabicPeriod"/>
            </a:pPr>
            <a:r>
              <a:rPr lang="en-US" dirty="0">
                <a:effectLst/>
                <a:latin typeface="Calibri" panose="020F0502020204030204" pitchFamily="34" charset="0"/>
                <a:ea typeface="Calibri" panose="020F0502020204030204" pitchFamily="34" charset="0"/>
                <a:cs typeface="Times New Roman" panose="02020603050405020304" pitchFamily="18" charset="0"/>
              </a:rPr>
              <a:t>Final Ask</a:t>
            </a:r>
          </a:p>
          <a:p>
            <a:pPr marL="514350" indent="-514350">
              <a:lnSpc>
                <a:spcPct val="150000"/>
              </a:lnSpc>
              <a:buClr>
                <a:schemeClr val="bg1">
                  <a:lumMod val="65000"/>
                </a:schemeClr>
              </a:buClr>
              <a:buFont typeface="+mj-lt"/>
              <a:buAutoNum type="arabicPeriod"/>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07642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descr="Wallpapers: abstract-desktop-wallpapers">
            <a:extLst>
              <a:ext uri="{FF2B5EF4-FFF2-40B4-BE49-F238E27FC236}">
                <a16:creationId xmlns:a16="http://schemas.microsoft.com/office/drawing/2014/main" id="{20770F97-7E43-50F4-F5AA-52B1BC3564A4}"/>
              </a:ext>
            </a:extLst>
          </p:cNvPr>
          <p:cNvPicPr>
            <a:picLocks noChangeAspect="1" noChangeArrowheads="1"/>
          </p:cNvPicPr>
          <p:nvPr/>
        </p:nvPicPr>
        <p:blipFill>
          <a:blip r:embed="rId2">
            <a:alphaModFix amt="18000"/>
            <a:extLst>
              <a:ext uri="{28A0092B-C50C-407E-A947-70E740481C1C}">
                <a14:useLocalDpi xmlns:a14="http://schemas.microsoft.com/office/drawing/2010/main" val="0"/>
              </a:ext>
            </a:extLst>
          </a:blip>
          <a:srcRect/>
          <a:stretch>
            <a:fillRect/>
          </a:stretch>
        </p:blipFill>
        <p:spPr bwMode="auto">
          <a:xfrm flipH="1">
            <a:off x="0" y="718523"/>
            <a:ext cx="9144000" cy="442497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1AA9ABF-8A9A-CF95-D3D4-C8658ADCA662}"/>
              </a:ext>
            </a:extLst>
          </p:cNvPr>
          <p:cNvSpPr>
            <a:spLocks noGrp="1"/>
          </p:cNvSpPr>
          <p:nvPr>
            <p:ph type="title"/>
          </p:nvPr>
        </p:nvSpPr>
        <p:spPr/>
        <p:txBody>
          <a:bodyPr/>
          <a:lstStyle/>
          <a:p>
            <a:r>
              <a:rPr lang="en-US" dirty="0"/>
              <a:t>What Services Can You Provide?</a:t>
            </a:r>
          </a:p>
        </p:txBody>
      </p:sp>
      <p:sp>
        <p:nvSpPr>
          <p:cNvPr id="5" name="Content Placeholder 4">
            <a:extLst>
              <a:ext uri="{FF2B5EF4-FFF2-40B4-BE49-F238E27FC236}">
                <a16:creationId xmlns:a16="http://schemas.microsoft.com/office/drawing/2014/main" id="{66416D13-03DE-192D-4DD0-C8E57717CEF4}"/>
              </a:ext>
            </a:extLst>
          </p:cNvPr>
          <p:cNvSpPr>
            <a:spLocks noGrp="1"/>
          </p:cNvSpPr>
          <p:nvPr>
            <p:ph idx="1"/>
          </p:nvPr>
        </p:nvSpPr>
        <p:spPr>
          <a:xfrm>
            <a:off x="752111" y="1874800"/>
            <a:ext cx="7934689" cy="3642208"/>
          </a:xfrm>
        </p:spPr>
        <p:txBody>
          <a:bodyPr/>
          <a:lstStyle/>
          <a:p>
            <a:pPr marL="0" indent="0">
              <a:buNone/>
            </a:pPr>
            <a:r>
              <a:rPr lang="en-US" sz="1600" dirty="0"/>
              <a:t>Department of Health Care Services (DHCS)</a:t>
            </a:r>
          </a:p>
          <a:p>
            <a:pPr lvl="0"/>
            <a:r>
              <a:rPr lang="en-US" sz="1600" dirty="0"/>
              <a:t>California Licensing Authority for Sub-Acute Facilities</a:t>
            </a:r>
          </a:p>
          <a:p>
            <a:pPr lvl="1"/>
            <a:r>
              <a:rPr lang="en-US" sz="1600" dirty="0"/>
              <a:t>Does Not License ASAM 3.7</a:t>
            </a:r>
          </a:p>
          <a:p>
            <a:pPr lvl="1"/>
            <a:r>
              <a:rPr lang="en-US" sz="1600" dirty="0"/>
              <a:t>You Can Lose Your License Providing ASAM 3.7 Services</a:t>
            </a:r>
          </a:p>
          <a:p>
            <a:pPr lvl="1"/>
            <a:r>
              <a:rPr lang="en-US" sz="1600" dirty="0"/>
              <a:t>Any ASAM 3.7 Services Billed to Payers Subject to Recoupment</a:t>
            </a:r>
          </a:p>
          <a:p>
            <a:pPr lvl="0"/>
            <a:r>
              <a:rPr lang="en-US" sz="1600" dirty="0"/>
              <a:t>ASAM 3.7 and 4.0</a:t>
            </a:r>
          </a:p>
          <a:p>
            <a:pPr lvl="1"/>
            <a:r>
              <a:rPr lang="en-US" sz="1600" dirty="0"/>
              <a:t>ACUTE Services not Sub-Acute</a:t>
            </a:r>
          </a:p>
          <a:p>
            <a:pPr lvl="1"/>
            <a:r>
              <a:rPr lang="en-US" sz="1600" dirty="0"/>
              <a:t>California Department of Public Health Issues License</a:t>
            </a:r>
          </a:p>
          <a:p>
            <a:pPr lvl="1"/>
            <a:r>
              <a:rPr lang="en-US" sz="1600" dirty="0"/>
              <a:t>CARF or TJC Accreditation Does Not Allow Provision of Services</a:t>
            </a:r>
          </a:p>
          <a:p>
            <a:pPr lvl="0"/>
            <a:r>
              <a:rPr lang="en-US" sz="1600" dirty="0"/>
              <a:t>PHP and IOP Services Now Required to Be Certified</a:t>
            </a:r>
          </a:p>
          <a:p>
            <a:endParaRPr lang="en-US" dirty="0"/>
          </a:p>
        </p:txBody>
      </p:sp>
      <p:sp>
        <p:nvSpPr>
          <p:cNvPr id="3" name="Slide Number Placeholder 2">
            <a:extLst>
              <a:ext uri="{FF2B5EF4-FFF2-40B4-BE49-F238E27FC236}">
                <a16:creationId xmlns:a16="http://schemas.microsoft.com/office/drawing/2014/main" id="{1C29E7E1-8AFA-5283-2A6C-ACFB190D4AD0}"/>
              </a:ext>
            </a:extLst>
          </p:cNvPr>
          <p:cNvSpPr>
            <a:spLocks noGrp="1"/>
          </p:cNvSpPr>
          <p:nvPr>
            <p:ph type="sldNum" sz="quarter" idx="4"/>
          </p:nvPr>
        </p:nvSpPr>
        <p:spPr/>
        <p:txBody>
          <a:bodyPr/>
          <a:lstStyle/>
          <a:p>
            <a:fld id="{15F1BA96-6579-2148-B6A7-24134700339D}" type="slidenum">
              <a:rPr lang="en-US" smtClean="0"/>
              <a:pPr/>
              <a:t>4</a:t>
            </a:fld>
            <a:endParaRPr lang="en-US"/>
          </a:p>
        </p:txBody>
      </p:sp>
      <p:sp>
        <p:nvSpPr>
          <p:cNvPr id="4" name="Content Placeholder 4">
            <a:extLst>
              <a:ext uri="{FF2B5EF4-FFF2-40B4-BE49-F238E27FC236}">
                <a16:creationId xmlns:a16="http://schemas.microsoft.com/office/drawing/2014/main" id="{FBCA2EF0-E549-AF95-6F3F-A46B50D834EC}"/>
              </a:ext>
            </a:extLst>
          </p:cNvPr>
          <p:cNvSpPr txBox="1">
            <a:spLocks/>
          </p:cNvSpPr>
          <p:nvPr/>
        </p:nvSpPr>
        <p:spPr>
          <a:xfrm>
            <a:off x="752111" y="1035636"/>
            <a:ext cx="7934689" cy="1778816"/>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buFont typeface="Symbol" pitchFamily="2" charset="2"/>
              <a:buChar char=""/>
            </a:pPr>
            <a:endParaRPr lang="en-US" sz="18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Department of Health Care Services - Departments - California Health and Human Services Open ...">
            <a:extLst>
              <a:ext uri="{FF2B5EF4-FFF2-40B4-BE49-F238E27FC236}">
                <a16:creationId xmlns:a16="http://schemas.microsoft.com/office/drawing/2014/main" id="{5886C417-DC2B-E974-9BAE-0F098B1676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3544" y="942214"/>
            <a:ext cx="3648456" cy="774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0713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E1FDB1C-D8FD-894B-9614-67A492F48CE1}"/>
              </a:ext>
            </a:extLst>
          </p:cNvPr>
          <p:cNvPicPr>
            <a:picLocks noChangeAspect="1"/>
          </p:cNvPicPr>
          <p:nvPr/>
        </p:nvPicPr>
        <p:blipFill rotWithShape="1">
          <a:blip r:embed="rId2"/>
          <a:srcRect b="20555"/>
          <a:stretch/>
        </p:blipFill>
        <p:spPr>
          <a:xfrm>
            <a:off x="0" y="2753248"/>
            <a:ext cx="9143999" cy="2377903"/>
          </a:xfrm>
          <a:prstGeom prst="rect">
            <a:avLst/>
          </a:prstGeom>
        </p:spPr>
      </p:pic>
      <p:sp>
        <p:nvSpPr>
          <p:cNvPr id="2" name="Title 1"/>
          <p:cNvSpPr>
            <a:spLocks noGrp="1"/>
          </p:cNvSpPr>
          <p:nvPr>
            <p:ph type="title"/>
          </p:nvPr>
        </p:nvSpPr>
        <p:spPr/>
        <p:txBody>
          <a:bodyPr/>
          <a:lstStyle/>
          <a:p>
            <a:r>
              <a:rPr lang="en-US" dirty="0"/>
              <a:t>Ever-Changing Health Plans</a:t>
            </a:r>
          </a:p>
        </p:txBody>
      </p:sp>
      <p:sp>
        <p:nvSpPr>
          <p:cNvPr id="3" name="Slide Number Placeholder 2"/>
          <p:cNvSpPr>
            <a:spLocks noGrp="1"/>
          </p:cNvSpPr>
          <p:nvPr>
            <p:ph type="sldNum" sz="quarter" idx="4"/>
          </p:nvPr>
        </p:nvSpPr>
        <p:spPr/>
        <p:txBody>
          <a:bodyPr/>
          <a:lstStyle/>
          <a:p>
            <a:fld id="{15F1BA96-6579-2148-B6A7-24134700339D}" type="slidenum">
              <a:rPr lang="en-US">
                <a:solidFill>
                  <a:schemeClr val="bg1"/>
                </a:solidFill>
              </a:rPr>
              <a:pPr/>
              <a:t>5</a:t>
            </a:fld>
            <a:endParaRPr lang="en-US">
              <a:solidFill>
                <a:schemeClr val="bg1"/>
              </a:solidFill>
            </a:endParaRPr>
          </a:p>
        </p:txBody>
      </p:sp>
      <p:sp>
        <p:nvSpPr>
          <p:cNvPr id="7" name="Oval 6">
            <a:extLst>
              <a:ext uri="{FF2B5EF4-FFF2-40B4-BE49-F238E27FC236}">
                <a16:creationId xmlns:a16="http://schemas.microsoft.com/office/drawing/2014/main" id="{4364D5CB-92DA-1C44-9FA4-4524C1BDB7B5}"/>
              </a:ext>
            </a:extLst>
          </p:cNvPr>
          <p:cNvSpPr/>
          <p:nvPr/>
        </p:nvSpPr>
        <p:spPr>
          <a:xfrm>
            <a:off x="-1" y="1330036"/>
            <a:ext cx="7588333" cy="2588821"/>
          </a:xfrm>
          <a:prstGeom prst="ellipse">
            <a:avLst/>
          </a:prstGeom>
          <a:solidFill>
            <a:schemeClr val="bg1"/>
          </a:solidFill>
          <a:ln>
            <a:noFill/>
          </a:ln>
          <a:effectLst>
            <a:softEdge rad="2667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752111" y="1035637"/>
            <a:ext cx="7934689" cy="2377902"/>
          </a:xfrm>
        </p:spPr>
        <p:txBody>
          <a:bodyPr>
            <a:normAutofit lnSpcReduction="10000"/>
          </a:bodyPr>
          <a:lstStyle/>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Increasing Catastrophic Coverage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dirty="0">
                <a:effectLst/>
                <a:latin typeface="Calibri" panose="020F0502020204030204" pitchFamily="34" charset="0"/>
                <a:ea typeface="Calibri" panose="020F0502020204030204" pitchFamily="34" charset="0"/>
                <a:cs typeface="Times New Roman" panose="02020603050405020304" pitchFamily="18" charset="0"/>
              </a:rPr>
              <a:t>Higher Patient Responsibility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Provider Contracts Designed to Prevent Out-Of-Network Referrals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Bundled Per Diems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dirty="0">
                <a:effectLst/>
                <a:latin typeface="Calibri" panose="020F0502020204030204" pitchFamily="34" charset="0"/>
                <a:ea typeface="Calibri" panose="020F0502020204030204" pitchFamily="34" charset="0"/>
                <a:cs typeface="Times New Roman" panose="02020603050405020304" pitchFamily="18" charset="0"/>
              </a:rPr>
              <a:t>Includes Laboratory Services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dirty="0">
                <a:effectLst/>
                <a:latin typeface="Calibri" panose="020F0502020204030204" pitchFamily="34" charset="0"/>
                <a:ea typeface="Calibri" panose="020F0502020204030204" pitchFamily="34" charset="0"/>
                <a:cs typeface="Times New Roman" panose="02020603050405020304" pitchFamily="18" charset="0"/>
              </a:rPr>
              <a:t>Individual Sessions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PPOs Becoming More Like EPOs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dirty="0">
                <a:effectLst/>
                <a:latin typeface="Calibri" panose="020F0502020204030204" pitchFamily="34" charset="0"/>
                <a:ea typeface="Calibri" panose="020F0502020204030204" pitchFamily="34" charset="0"/>
                <a:cs typeface="Times New Roman" panose="02020603050405020304" pitchFamily="18" charset="0"/>
              </a:rPr>
              <a:t>Narrow Networks</a:t>
            </a:r>
          </a:p>
          <a:p>
            <a:pPr marL="742950" marR="0" lvl="1" indent="-285750">
              <a:spcBef>
                <a:spcPts val="0"/>
              </a:spcBef>
              <a:spcAft>
                <a:spcPts val="0"/>
              </a:spcAft>
              <a:buFont typeface="Courier New" panose="02070309020205020404" pitchFamily="49" charset="0"/>
              <a:buChar char="o"/>
            </a:pPr>
            <a:r>
              <a:rPr lang="en-US" dirty="0">
                <a:latin typeface="Calibri" panose="020F0502020204030204" pitchFamily="34" charset="0"/>
                <a:ea typeface="Calibri" panose="020F0502020204030204" pitchFamily="34" charset="0"/>
                <a:cs typeface="Times New Roman" panose="02020603050405020304" pitchFamily="18" charset="0"/>
              </a:rPr>
              <a:t>Geographic Limitations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effectLst/>
              <a:latin typeface="Calibri" panose="020F0502020204030204" pitchFamily="34" charset="0"/>
            </a:endParaRPr>
          </a:p>
        </p:txBody>
      </p:sp>
    </p:spTree>
    <p:extLst>
      <p:ext uri="{BB962C8B-B14F-4D97-AF65-F5344CB8AC3E}">
        <p14:creationId xmlns:p14="http://schemas.microsoft.com/office/powerpoint/2010/main" val="839068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6AB3D3A-A0A1-524C-82CE-C39AB03E760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066819"/>
            <a:ext cx="9144000" cy="3076681"/>
          </a:xfrm>
          <a:prstGeom prst="rect">
            <a:avLst/>
          </a:prstGeom>
        </p:spPr>
      </p:pic>
      <p:sp>
        <p:nvSpPr>
          <p:cNvPr id="12" name="Oval 11">
            <a:extLst>
              <a:ext uri="{FF2B5EF4-FFF2-40B4-BE49-F238E27FC236}">
                <a16:creationId xmlns:a16="http://schemas.microsoft.com/office/drawing/2014/main" id="{B5CF631B-A267-1411-95F5-698EF1781998}"/>
              </a:ext>
            </a:extLst>
          </p:cNvPr>
          <p:cNvSpPr/>
          <p:nvPr/>
        </p:nvSpPr>
        <p:spPr>
          <a:xfrm>
            <a:off x="-78377" y="967393"/>
            <a:ext cx="9477240" cy="2400612"/>
          </a:xfrm>
          <a:prstGeom prst="ellipse">
            <a:avLst/>
          </a:prstGeom>
          <a:solidFill>
            <a:schemeClr val="bg1"/>
          </a:solidFill>
          <a:ln>
            <a:noFill/>
          </a:ln>
          <a:effectLst>
            <a:softEdge rad="295703"/>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a:t>Move To Evidence-Based Treatment</a:t>
            </a:r>
          </a:p>
        </p:txBody>
      </p:sp>
      <p:sp>
        <p:nvSpPr>
          <p:cNvPr id="5" name="Content Placeholder 4"/>
          <p:cNvSpPr>
            <a:spLocks noGrp="1"/>
          </p:cNvSpPr>
          <p:nvPr>
            <p:ph idx="1"/>
          </p:nvPr>
        </p:nvSpPr>
        <p:spPr>
          <a:xfrm>
            <a:off x="752111" y="1035636"/>
            <a:ext cx="7934689" cy="1778816"/>
          </a:xfrm>
        </p:spPr>
        <p:txBody>
          <a:bodyPr>
            <a:normAutofit fontScale="92500" lnSpcReduction="10000"/>
          </a:bodyPr>
          <a:lstStyle/>
          <a:p>
            <a:pPr marL="342900" marR="0" lvl="0" indent="-342900">
              <a:spcBef>
                <a:spcPts val="0"/>
              </a:spcBef>
              <a:spcAft>
                <a:spcPts val="0"/>
              </a:spcAft>
              <a:buFont typeface="Symbol" pitchFamily="2"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Become an ASAM Criteria “Lawyer”</a:t>
            </a:r>
          </a:p>
          <a:p>
            <a:pPr marL="852487" lvl="1" indent="-342900">
              <a:spcBef>
                <a:spcPts val="0"/>
              </a:spcBef>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Combat Shortened Treatment Durations</a:t>
            </a:r>
          </a:p>
          <a:p>
            <a:pPr marL="342900" marR="0" lvl="0" indent="-342900">
              <a:spcBef>
                <a:spcPts val="0"/>
              </a:spcBef>
              <a:spcAft>
                <a:spcPts val="0"/>
              </a:spcAft>
              <a:buFont typeface="Symbol" pitchFamily="2"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 is Your Client Post Treatment Tracking?</a:t>
            </a:r>
          </a:p>
          <a:p>
            <a:pPr marL="342900" marR="0" lvl="0" indent="-342900">
              <a:spcBef>
                <a:spcPts val="0"/>
              </a:spcBef>
              <a:spcAft>
                <a:spcPts val="0"/>
              </a:spcAft>
              <a:buFont typeface="Symbol" pitchFamily="2"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Do You Have Documented Clinical Protocols?</a:t>
            </a:r>
          </a:p>
          <a:p>
            <a:pPr marL="342900" marR="0" lvl="0" indent="-342900">
              <a:spcBef>
                <a:spcPts val="0"/>
              </a:spcBef>
              <a:spcAft>
                <a:spcPts val="0"/>
              </a:spcAft>
              <a:buFont typeface="Symbol" pitchFamily="2"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Do You Have Documentation Protocols?</a:t>
            </a:r>
          </a:p>
          <a:p>
            <a:pPr marL="342900" marR="0" lvl="0" indent="-342900">
              <a:spcBef>
                <a:spcPts val="0"/>
              </a:spcBef>
              <a:spcAft>
                <a:spcPts val="0"/>
              </a:spcAft>
              <a:buFont typeface="Symbol" pitchFamily="2"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How Do You Monitor Adherence to Protocols?</a:t>
            </a:r>
          </a:p>
          <a:p>
            <a:pPr marL="342900" marR="0" lvl="0" indent="-342900">
              <a:spcBef>
                <a:spcPts val="0"/>
              </a:spcBef>
              <a:spcAft>
                <a:spcPts val="0"/>
              </a:spcAft>
              <a:buFont typeface="Symbol"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Payers Increasing Audits and Reviews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Slide Number Placeholder 2"/>
          <p:cNvSpPr>
            <a:spLocks noGrp="1"/>
          </p:cNvSpPr>
          <p:nvPr>
            <p:ph type="sldNum" sz="quarter" idx="4"/>
          </p:nvPr>
        </p:nvSpPr>
        <p:spPr/>
        <p:txBody>
          <a:bodyPr/>
          <a:lstStyle/>
          <a:p>
            <a:fld id="{15F1BA96-6579-2148-B6A7-24134700339D}" type="slidenum">
              <a:rPr lang="en-US"/>
              <a:pPr/>
              <a:t>6</a:t>
            </a:fld>
            <a:endParaRPr lang="en-US"/>
          </a:p>
        </p:txBody>
      </p:sp>
    </p:spTree>
    <p:extLst>
      <p:ext uri="{BB962C8B-B14F-4D97-AF65-F5344CB8AC3E}">
        <p14:creationId xmlns:p14="http://schemas.microsoft.com/office/powerpoint/2010/main" val="1713230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Billing = Denial Management</a:t>
            </a:r>
          </a:p>
        </p:txBody>
      </p:sp>
      <p:sp>
        <p:nvSpPr>
          <p:cNvPr id="3" name="Slide Number Placeholder 2"/>
          <p:cNvSpPr>
            <a:spLocks noGrp="1"/>
          </p:cNvSpPr>
          <p:nvPr>
            <p:ph type="sldNum" sz="quarter" idx="4"/>
          </p:nvPr>
        </p:nvSpPr>
        <p:spPr/>
        <p:txBody>
          <a:bodyPr/>
          <a:lstStyle/>
          <a:p>
            <a:fld id="{15F1BA96-6579-2148-B6A7-24134700339D}" type="slidenum">
              <a:rPr lang="en-US"/>
              <a:pPr/>
              <a:t>7</a:t>
            </a:fld>
            <a:endParaRPr lang="en-US" dirty="0"/>
          </a:p>
        </p:txBody>
      </p:sp>
      <p:pic>
        <p:nvPicPr>
          <p:cNvPr id="7" name="Picture 6">
            <a:extLst>
              <a:ext uri="{FF2B5EF4-FFF2-40B4-BE49-F238E27FC236}">
                <a16:creationId xmlns:a16="http://schemas.microsoft.com/office/drawing/2014/main" id="{68244025-719A-7945-8575-544158764DD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31602"/>
          <a:stretch/>
        </p:blipFill>
        <p:spPr>
          <a:xfrm>
            <a:off x="0" y="3515609"/>
            <a:ext cx="9144000" cy="1568311"/>
          </a:xfrm>
          <a:prstGeom prst="rect">
            <a:avLst/>
          </a:prstGeom>
        </p:spPr>
      </p:pic>
      <p:sp>
        <p:nvSpPr>
          <p:cNvPr id="5" name="Content Placeholder 4"/>
          <p:cNvSpPr>
            <a:spLocks noGrp="1"/>
          </p:cNvSpPr>
          <p:nvPr>
            <p:ph idx="1"/>
          </p:nvPr>
        </p:nvSpPr>
        <p:spPr>
          <a:xfrm>
            <a:off x="752111" y="1035636"/>
            <a:ext cx="7934689" cy="2728842"/>
          </a:xfrm>
        </p:spPr>
        <p:txBody>
          <a:bodyPr>
            <a:normAutofit lnSpcReduction="10000"/>
          </a:bodyPr>
          <a:lstStyle/>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What Are Your Denial Percentages?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dirty="0">
                <a:effectLst/>
                <a:latin typeface="Calibri" panose="020F0502020204030204" pitchFamily="34" charset="0"/>
                <a:ea typeface="Calibri" panose="020F0502020204030204" pitchFamily="34" charset="0"/>
                <a:cs typeface="Times New Roman" panose="02020603050405020304" pitchFamily="18" charset="0"/>
              </a:rPr>
              <a:t>No Pre-Authorization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dirty="0">
                <a:effectLst/>
                <a:latin typeface="Calibri" panose="020F0502020204030204" pitchFamily="34" charset="0"/>
                <a:ea typeface="Calibri" panose="020F0502020204030204" pitchFamily="34" charset="0"/>
                <a:cs typeface="Times New Roman" panose="02020603050405020304" pitchFamily="18" charset="0"/>
              </a:rPr>
              <a:t>Medical Necessity (Post Medical Record Review)</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dirty="0">
                <a:effectLst/>
                <a:latin typeface="Calibri" panose="020F0502020204030204" pitchFamily="34" charset="0"/>
                <a:ea typeface="Calibri" panose="020F0502020204030204" pitchFamily="34" charset="0"/>
                <a:cs typeface="Times New Roman" panose="02020603050405020304" pitchFamily="18" charset="0"/>
              </a:rPr>
              <a:t>Incomplete Documentation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dirty="0">
                <a:effectLst/>
                <a:latin typeface="Calibri" panose="020F0502020204030204" pitchFamily="34" charset="0"/>
                <a:ea typeface="Calibri" panose="020F0502020204030204" pitchFamily="34" charset="0"/>
                <a:cs typeface="Times New Roman" panose="02020603050405020304" pitchFamily="18" charset="0"/>
              </a:rPr>
              <a:t>Utilization Review to Clinician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dirty="0">
                <a:effectLst/>
                <a:latin typeface="Calibri" panose="020F0502020204030204" pitchFamily="34" charset="0"/>
                <a:ea typeface="Calibri" panose="020F0502020204030204" pitchFamily="34" charset="0"/>
                <a:cs typeface="Times New Roman" panose="02020603050405020304" pitchFamily="18" charset="0"/>
              </a:rPr>
              <a:t>Procedure Authorized Not Procedure Billed</a:t>
            </a:r>
          </a:p>
          <a:p>
            <a:pPr marL="742950" marR="0" lvl="1" indent="-285750">
              <a:spcBef>
                <a:spcPts val="0"/>
              </a:spcBef>
              <a:spcAft>
                <a:spcPts val="0"/>
              </a:spcAft>
              <a:buFont typeface="Courier New" panose="02070309020205020404" pitchFamily="49" charset="0"/>
              <a:buChar char="o"/>
            </a:pPr>
            <a:r>
              <a:rPr lang="en-US" sz="1600" dirty="0">
                <a:effectLst/>
                <a:latin typeface="Calibri" panose="020F0502020204030204" pitchFamily="34" charset="0"/>
                <a:ea typeface="Calibri" panose="020F0502020204030204" pitchFamily="34" charset="0"/>
                <a:cs typeface="Times New Roman" panose="02020603050405020304" pitchFamily="18" charset="0"/>
              </a:rPr>
              <a:t>Inappropr</a:t>
            </a:r>
            <a:r>
              <a:rPr lang="en-US" sz="1600" dirty="0">
                <a:latin typeface="Calibri" panose="020F0502020204030204" pitchFamily="34" charset="0"/>
                <a:ea typeface="Calibri" panose="020F0502020204030204" pitchFamily="34" charset="0"/>
                <a:cs typeface="Times New Roman" panose="02020603050405020304" pitchFamily="18" charset="0"/>
              </a:rPr>
              <a:t>iate Claim Submission</a:t>
            </a:r>
          </a:p>
          <a:p>
            <a:pPr lvl="2" indent="-285750">
              <a:spcBef>
                <a:spcPts val="0"/>
              </a:spcBef>
              <a:buFont typeface="Courier New" panose="02070309020205020404" pitchFamily="49" charset="0"/>
              <a:buChar char="o"/>
            </a:pPr>
            <a:r>
              <a:rPr lang="en-US" sz="1600" dirty="0">
                <a:effectLst/>
                <a:latin typeface="Calibri" panose="020F0502020204030204" pitchFamily="34" charset="0"/>
                <a:ea typeface="Calibri" panose="020F0502020204030204" pitchFamily="34" charset="0"/>
                <a:cs typeface="Times New Roman" panose="02020603050405020304" pitchFamily="18" charset="0"/>
              </a:rPr>
              <a:t>Type of Bill</a:t>
            </a:r>
          </a:p>
          <a:p>
            <a:pPr lvl="2" indent="-285750">
              <a:spcBef>
                <a:spcPts val="0"/>
              </a:spcBef>
              <a:buFont typeface="Courier New" panose="02070309020205020404" pitchFamily="49" charset="0"/>
              <a:buChar char="o"/>
            </a:pPr>
            <a:r>
              <a:rPr lang="en-US" sz="1600" dirty="0">
                <a:effectLst/>
                <a:latin typeface="Calibri" panose="020F0502020204030204" pitchFamily="34" charset="0"/>
                <a:ea typeface="Calibri" panose="020F0502020204030204" pitchFamily="34" charset="0"/>
                <a:cs typeface="Times New Roman" panose="02020603050405020304" pitchFamily="18" charset="0"/>
              </a:rPr>
              <a:t>Diagnosis Code vs. Revenue Code or HCPCS Code</a:t>
            </a:r>
          </a:p>
          <a:p>
            <a:pPr marL="742950" marR="0" lvl="1" indent="-285750">
              <a:spcBef>
                <a:spcPts val="0"/>
              </a:spcBef>
              <a:spcAft>
                <a:spcPts val="0"/>
              </a:spcAft>
              <a:buFont typeface="Courier New" panose="02070309020205020404" pitchFamily="49" charset="0"/>
              <a:buChar char="o"/>
            </a:pPr>
            <a:r>
              <a:rPr lang="en-US" dirty="0">
                <a:effectLst/>
                <a:latin typeface="Calibri" panose="020F0502020204030204" pitchFamily="34" charset="0"/>
                <a:ea typeface="Calibri" panose="020F0502020204030204" pitchFamily="34" charset="0"/>
                <a:cs typeface="Times New Roman" panose="02020603050405020304" pitchFamily="18" charset="0"/>
              </a:rPr>
              <a:t>Lack of Timely Appeal Filing (90 -365 Days)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56693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A361D9-F654-1E59-3326-A7861187C793}"/>
              </a:ext>
            </a:extLst>
          </p:cNvPr>
          <p:cNvPicPr>
            <a:picLocks noChangeAspect="1"/>
          </p:cNvPicPr>
          <p:nvPr/>
        </p:nvPicPr>
        <p:blipFill rotWithShape="1">
          <a:blip r:embed="rId2"/>
          <a:srcRect l="-12688" t="14092" r="12688"/>
          <a:stretch/>
        </p:blipFill>
        <p:spPr>
          <a:xfrm>
            <a:off x="0" y="770708"/>
            <a:ext cx="9144000" cy="4372791"/>
          </a:xfrm>
          <a:prstGeom prst="rect">
            <a:avLst/>
          </a:prstGeom>
        </p:spPr>
      </p:pic>
      <p:sp>
        <p:nvSpPr>
          <p:cNvPr id="9" name="Rectangle 8">
            <a:extLst>
              <a:ext uri="{FF2B5EF4-FFF2-40B4-BE49-F238E27FC236}">
                <a16:creationId xmlns:a16="http://schemas.microsoft.com/office/drawing/2014/main" id="{98C7A4B6-8F8C-520F-907B-026AABF005CF}"/>
              </a:ext>
            </a:extLst>
          </p:cNvPr>
          <p:cNvSpPr/>
          <p:nvPr/>
        </p:nvSpPr>
        <p:spPr>
          <a:xfrm>
            <a:off x="457201" y="757646"/>
            <a:ext cx="8686799" cy="4385854"/>
          </a:xfrm>
          <a:prstGeom prst="rect">
            <a:avLst/>
          </a:prstGeom>
          <a:gradFill>
            <a:gsLst>
              <a:gs pos="100000">
                <a:schemeClr val="bg1">
                  <a:alpha val="0"/>
                </a:schemeClr>
              </a:gs>
              <a:gs pos="12000">
                <a:schemeClr val="bg1"/>
              </a:gs>
            </a:gsLst>
            <a:lin ang="0" scaled="0"/>
          </a:grad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pPr marL="0" marR="0">
              <a:spcBef>
                <a:spcPts val="0"/>
              </a:spcBef>
              <a:spcAft>
                <a:spcPts val="0"/>
              </a:spcAft>
            </a:pPr>
            <a:r>
              <a:rPr lang="en-US" dirty="0">
                <a:effectLst/>
                <a:latin typeface="Calibri" panose="020F0502020204030204" pitchFamily="34" charset="0"/>
                <a:ea typeface="Calibri" panose="020F0502020204030204" pitchFamily="34" charset="0"/>
                <a:cs typeface="Times New Roman" panose="02020603050405020304" pitchFamily="18" charset="0"/>
              </a:rPr>
              <a:t>Medical Record Review = Denial</a:t>
            </a:r>
          </a:p>
        </p:txBody>
      </p:sp>
      <p:sp>
        <p:nvSpPr>
          <p:cNvPr id="5" name="Content Placeholder 4"/>
          <p:cNvSpPr>
            <a:spLocks noGrp="1"/>
          </p:cNvSpPr>
          <p:nvPr>
            <p:ph idx="1"/>
          </p:nvPr>
        </p:nvSpPr>
        <p:spPr/>
        <p:txBody>
          <a:bodyPr>
            <a:normAutofit/>
          </a:bodyPr>
          <a:lstStyle/>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Incomplete Treatment Plans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dirty="0">
                <a:effectLst/>
                <a:latin typeface="Calibri" panose="020F0502020204030204" pitchFamily="34" charset="0"/>
                <a:ea typeface="Calibri" panose="020F0502020204030204" pitchFamily="34" charset="0"/>
                <a:cs typeface="Times New Roman" panose="02020603050405020304" pitchFamily="18" charset="0"/>
              </a:rPr>
              <a:t>Should Include Discharge Plan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No Periodic Treatment Plan Review</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Lack of Nurse Monitoring in Detox</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No Start/Stop Times for Groups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Client in Two Places at Same Time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Boilerplate Group Notes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Lack of Reason for Toxicology Testing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dirty="0">
                <a:effectLst/>
                <a:latin typeface="Calibri" panose="020F0502020204030204" pitchFamily="34" charset="0"/>
                <a:ea typeface="Calibri" panose="020F0502020204030204" pitchFamily="34" charset="0"/>
                <a:cs typeface="Times New Roman" panose="02020603050405020304" pitchFamily="18" charset="0"/>
              </a:rPr>
              <a:t>Test Results Not Reviewed by Doctor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Upcoding/</a:t>
            </a:r>
            <a:r>
              <a:rPr lang="en-US" dirty="0" err="1">
                <a:effectLst/>
                <a:latin typeface="Calibri" panose="020F0502020204030204" pitchFamily="34" charset="0"/>
                <a:ea typeface="Calibri" panose="020F0502020204030204" pitchFamily="34" charset="0"/>
                <a:cs typeface="Times New Roman" panose="02020603050405020304" pitchFamily="18" charset="0"/>
              </a:rPr>
              <a:t>Downcoding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No ASAM Assessment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No Meeting with Psychiatrist/Psychologist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Slide Number Placeholder 2"/>
          <p:cNvSpPr>
            <a:spLocks noGrp="1"/>
          </p:cNvSpPr>
          <p:nvPr>
            <p:ph type="sldNum" sz="quarter" idx="4"/>
          </p:nvPr>
        </p:nvSpPr>
        <p:spPr/>
        <p:txBody>
          <a:bodyPr/>
          <a:lstStyle/>
          <a:p>
            <a:fld id="{15F1BA96-6579-2148-B6A7-24134700339D}" type="slidenum">
              <a:rPr lang="en-US">
                <a:solidFill>
                  <a:schemeClr val="tx1"/>
                </a:solidFill>
              </a:rPr>
              <a:pPr/>
              <a:t>8</a:t>
            </a:fld>
            <a:endParaRPr lang="en-US">
              <a:solidFill>
                <a:schemeClr val="tx1"/>
              </a:solidFill>
            </a:endParaRPr>
          </a:p>
        </p:txBody>
      </p:sp>
    </p:spTree>
    <p:extLst>
      <p:ext uri="{BB962C8B-B14F-4D97-AF65-F5344CB8AC3E}">
        <p14:creationId xmlns:p14="http://schemas.microsoft.com/office/powerpoint/2010/main" val="1767011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Wallpapers: abstract-desktop-wallpapers">
            <a:extLst>
              <a:ext uri="{FF2B5EF4-FFF2-40B4-BE49-F238E27FC236}">
                <a16:creationId xmlns:a16="http://schemas.microsoft.com/office/drawing/2014/main" id="{325C2FCD-2B29-C429-DDE4-9B6C4487EA24}"/>
              </a:ext>
            </a:extLst>
          </p:cNvPr>
          <p:cNvPicPr>
            <a:picLocks noChangeAspect="1" noChangeArrowheads="1"/>
          </p:cNvPicPr>
          <p:nvPr/>
        </p:nvPicPr>
        <p:blipFill>
          <a:blip r:embed="rId2">
            <a:alphaModFix amt="18000"/>
            <a:extLst>
              <a:ext uri="{28A0092B-C50C-407E-A947-70E740481C1C}">
                <a14:useLocalDpi xmlns:a14="http://schemas.microsoft.com/office/drawing/2010/main" val="0"/>
              </a:ext>
            </a:extLst>
          </a:blip>
          <a:srcRect/>
          <a:stretch>
            <a:fillRect/>
          </a:stretch>
        </p:blipFill>
        <p:spPr bwMode="auto">
          <a:xfrm flipH="1">
            <a:off x="0" y="718523"/>
            <a:ext cx="9144000" cy="442497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3AB5BFA-6DF2-9603-49C3-9A4BAE92C665}"/>
              </a:ext>
            </a:extLst>
          </p:cNvPr>
          <p:cNvSpPr>
            <a:spLocks noGrp="1"/>
          </p:cNvSpPr>
          <p:nvPr>
            <p:ph type="title"/>
          </p:nvPr>
        </p:nvSpPr>
        <p:spPr/>
        <p:txBody>
          <a:bodyPr/>
          <a:lstStyle/>
          <a:p>
            <a:r>
              <a:rPr lang="en-US" dirty="0"/>
              <a:t>Physicians Make Decisions Act SB 1120</a:t>
            </a:r>
          </a:p>
        </p:txBody>
      </p:sp>
      <p:sp>
        <p:nvSpPr>
          <p:cNvPr id="7" name="Content Placeholder 6">
            <a:extLst>
              <a:ext uri="{FF2B5EF4-FFF2-40B4-BE49-F238E27FC236}">
                <a16:creationId xmlns:a16="http://schemas.microsoft.com/office/drawing/2014/main" id="{2264824C-984B-2538-CAF0-2322B31490B8}"/>
              </a:ext>
            </a:extLst>
          </p:cNvPr>
          <p:cNvSpPr>
            <a:spLocks noGrp="1"/>
          </p:cNvSpPr>
          <p:nvPr>
            <p:ph idx="1"/>
          </p:nvPr>
        </p:nvSpPr>
        <p:spPr>
          <a:xfrm>
            <a:off x="752111" y="907602"/>
            <a:ext cx="7683071" cy="4048284"/>
          </a:xfrm>
        </p:spPr>
        <p:txBody>
          <a:bodyPr>
            <a:noAutofit/>
          </a:bodyPr>
          <a:lstStyle/>
          <a:p>
            <a:pPr marL="0" marR="0" indent="0">
              <a:lnSpc>
                <a:spcPct val="90000"/>
              </a:lnSpc>
              <a:spcBef>
                <a:spcPts val="0"/>
              </a:spcBef>
              <a:spcAft>
                <a:spcPts val="600"/>
              </a:spcAft>
              <a:buNone/>
            </a:pPr>
            <a:r>
              <a:rPr lang="en-US" sz="1400" b="0" i="1" dirty="0">
                <a:effectLst/>
                <a:latin typeface="Calibri" panose="020F0502020204030204" pitchFamily="34" charset="0"/>
                <a:ea typeface="Calibri" panose="020F0502020204030204" pitchFamily="34" charset="0"/>
                <a:cs typeface="Times New Roman" panose="02020603050405020304" pitchFamily="18" charset="0"/>
              </a:rPr>
              <a:t>The act mandates that any denial, delay, or modification of healthcare services based on medical necessity must be reviewed and decided by a licensed physician or qualified healthcare provider.</a:t>
            </a:r>
            <a:endParaRPr lang="en-US" sz="1400" b="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90000"/>
              </a:lnSpc>
              <a:spcBef>
                <a:spcPts val="0"/>
              </a:spcBef>
              <a:spcAft>
                <a:spcPts val="400"/>
              </a:spcAft>
              <a:buFont typeface="Symbol" pitchFamily="2" charset="2"/>
              <a:buChar char=""/>
            </a:pPr>
            <a:r>
              <a:rPr lang="en-US" sz="1400" b="0" dirty="0">
                <a:effectLst/>
                <a:latin typeface="Calibri" panose="020F0502020204030204" pitchFamily="34" charset="0"/>
                <a:ea typeface="Calibri" panose="020F0502020204030204" pitchFamily="34" charset="0"/>
                <a:cs typeface="Times New Roman" panose="02020603050405020304" pitchFamily="18" charset="0"/>
              </a:rPr>
              <a:t>Must adhere to ASAM Criteria and LOCUS Criteria</a:t>
            </a:r>
          </a:p>
          <a:p>
            <a:pPr marL="342900" marR="0" lvl="0" indent="-342900">
              <a:lnSpc>
                <a:spcPct val="90000"/>
              </a:lnSpc>
              <a:spcBef>
                <a:spcPts val="0"/>
              </a:spcBef>
              <a:spcAft>
                <a:spcPts val="400"/>
              </a:spcAft>
              <a:buFont typeface="Symbol" pitchFamily="2" charset="2"/>
              <a:buChar char=""/>
            </a:pPr>
            <a:r>
              <a:rPr lang="en-US" sz="1400" b="0" dirty="0">
                <a:effectLst/>
                <a:latin typeface="Calibri" panose="020F0502020204030204" pitchFamily="34" charset="0"/>
                <a:ea typeface="Calibri" panose="020F0502020204030204" pitchFamily="34" charset="0"/>
                <a:cs typeface="Times New Roman" panose="02020603050405020304" pitchFamily="18" charset="0"/>
              </a:rPr>
              <a:t>Relevant Information Requirement Reaffirmed</a:t>
            </a:r>
          </a:p>
          <a:p>
            <a:pPr marL="342900" marR="0" lvl="0" indent="-342900">
              <a:lnSpc>
                <a:spcPct val="90000"/>
              </a:lnSpc>
              <a:spcBef>
                <a:spcPts val="0"/>
              </a:spcBef>
              <a:spcAft>
                <a:spcPts val="400"/>
              </a:spcAft>
              <a:buFont typeface="Symbol" pitchFamily="2" charset="2"/>
              <a:buChar char=""/>
            </a:pPr>
            <a:r>
              <a:rPr lang="en-US" sz="1400" b="0" dirty="0">
                <a:effectLst/>
                <a:latin typeface="Calibri" panose="020F0502020204030204" pitchFamily="34" charset="0"/>
                <a:ea typeface="Calibri" panose="020F0502020204030204" pitchFamily="34" charset="0"/>
                <a:cs typeface="Times New Roman" panose="02020603050405020304" pitchFamily="18" charset="0"/>
              </a:rPr>
              <a:t>Must review medical records within 30 days and issue a decision on the claim</a:t>
            </a:r>
          </a:p>
          <a:p>
            <a:pPr marL="342900" marR="0" lvl="0" indent="-342900">
              <a:lnSpc>
                <a:spcPct val="90000"/>
              </a:lnSpc>
              <a:spcBef>
                <a:spcPts val="0"/>
              </a:spcBef>
              <a:spcAft>
                <a:spcPts val="400"/>
              </a:spcAft>
              <a:buFont typeface="Symbol" pitchFamily="2" charset="2"/>
              <a:buChar char=""/>
            </a:pPr>
            <a:r>
              <a:rPr lang="en-US" sz="1400" b="0" dirty="0">
                <a:effectLst/>
                <a:latin typeface="Calibri" panose="020F0502020204030204" pitchFamily="34" charset="0"/>
                <a:ea typeface="Calibri" panose="020F0502020204030204" pitchFamily="34" charset="0"/>
                <a:cs typeface="Times New Roman" panose="02020603050405020304" pitchFamily="18" charset="0"/>
              </a:rPr>
              <a:t>Shall include a clear and concise explanation of the reasons for the plan’s decision, a description of the criteria or guidelines used, and the clinical reasons for the decisions regarding medical necessity</a:t>
            </a:r>
          </a:p>
          <a:p>
            <a:pPr marL="342900" marR="0" lvl="0" indent="-342900">
              <a:lnSpc>
                <a:spcPct val="90000"/>
              </a:lnSpc>
              <a:spcBef>
                <a:spcPts val="0"/>
              </a:spcBef>
              <a:spcAft>
                <a:spcPts val="400"/>
              </a:spcAft>
              <a:buFont typeface="Symbol" pitchFamily="2" charset="2"/>
              <a:buChar char=""/>
            </a:pPr>
            <a:r>
              <a:rPr lang="en-US" sz="1400" b="0" dirty="0">
                <a:effectLst/>
                <a:latin typeface="Calibri" panose="020F0502020204030204" pitchFamily="34" charset="0"/>
                <a:ea typeface="Calibri" panose="020F0502020204030204" pitchFamily="34" charset="0"/>
                <a:cs typeface="Times New Roman" panose="02020603050405020304" pitchFamily="18" charset="0"/>
              </a:rPr>
              <a:t>The artificial intelligence, algorithm, or other software tool shall not deny, delay, or modify health care services based, in whole or in part, on medical necessity. A determination of medical necessity shall be made only by a licensed physician or a licensed health care professional competent to evaluate the specific clinical issues involved in the health care services requested by the provider</a:t>
            </a:r>
          </a:p>
          <a:p>
            <a:pPr marL="342900" marR="0" lvl="0" indent="-342900">
              <a:lnSpc>
                <a:spcPct val="90000"/>
              </a:lnSpc>
              <a:spcBef>
                <a:spcPts val="0"/>
              </a:spcBef>
              <a:spcAft>
                <a:spcPts val="400"/>
              </a:spcAft>
              <a:buFont typeface="Symbol" pitchFamily="2" charset="2"/>
              <a:buChar char=""/>
            </a:pPr>
            <a:r>
              <a:rPr lang="en-US" sz="1400" b="0" dirty="0">
                <a:effectLst/>
                <a:latin typeface="Calibri" panose="020F0502020204030204" pitchFamily="34" charset="0"/>
                <a:ea typeface="Calibri" panose="020F0502020204030204" pitchFamily="34" charset="0"/>
                <a:cs typeface="Times New Roman" panose="02020603050405020304" pitchFamily="18" charset="0"/>
              </a:rPr>
              <a:t>If the Insurance Commissioner DMHC Director determines that a health care service plan has failed to meet any of the timeframes in this section, or has failed to meet any other requirement of this section, the director may assess, by order, administrative penalties for each failure</a:t>
            </a:r>
          </a:p>
          <a:p>
            <a:pPr marL="342900" marR="0" lvl="0" indent="-342900">
              <a:lnSpc>
                <a:spcPct val="90000"/>
              </a:lnSpc>
              <a:spcBef>
                <a:spcPts val="0"/>
              </a:spcBef>
              <a:spcAft>
                <a:spcPts val="400"/>
              </a:spcAft>
              <a:buFont typeface="Symbol" pitchFamily="2" charset="2"/>
              <a:buChar char=""/>
            </a:pPr>
            <a:endParaRPr lang="en-US" sz="1400" b="0" dirty="0">
              <a:latin typeface="Calibri" panose="020F0502020204030204" pitchFamily="34" charset="0"/>
              <a:cs typeface="Times New Roman" panose="02020603050405020304" pitchFamily="18" charset="0"/>
            </a:endParaRPr>
          </a:p>
          <a:p>
            <a:pPr marL="342900" marR="0" lvl="0" indent="-342900">
              <a:lnSpc>
                <a:spcPct val="90000"/>
              </a:lnSpc>
              <a:spcBef>
                <a:spcPts val="0"/>
              </a:spcBef>
              <a:spcAft>
                <a:spcPts val="400"/>
              </a:spcAft>
              <a:buFont typeface="Symbol" pitchFamily="2" charset="2"/>
              <a:buChar char=""/>
            </a:pPr>
            <a:endParaRPr lang="en-US" sz="1400" b="0" dirty="0">
              <a:latin typeface="Calibri" panose="020F0502020204030204" pitchFamily="34" charset="0"/>
              <a:cs typeface="Times New Roman" panose="02020603050405020304" pitchFamily="18" charset="0"/>
            </a:endParaRPr>
          </a:p>
          <a:p>
            <a:pPr marL="0" indent="0" algn="ctr">
              <a:lnSpc>
                <a:spcPct val="90000"/>
              </a:lnSpc>
              <a:spcBef>
                <a:spcPts val="0"/>
              </a:spcBef>
              <a:spcAft>
                <a:spcPts val="4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TRACK DENIALS AND REPORT TO THE REGULATOR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90000"/>
              </a:lnSpc>
              <a:spcBef>
                <a:spcPts val="0"/>
              </a:spcBef>
              <a:spcAft>
                <a:spcPts val="400"/>
              </a:spcAft>
              <a:buFont typeface="Symbol" pitchFamily="2" charset="2"/>
              <a:buChar char=""/>
            </a:pPr>
            <a:endParaRPr lang="en-US" sz="1400" dirty="0"/>
          </a:p>
        </p:txBody>
      </p:sp>
      <p:sp>
        <p:nvSpPr>
          <p:cNvPr id="3" name="Slide Number Placeholder 2">
            <a:extLst>
              <a:ext uri="{FF2B5EF4-FFF2-40B4-BE49-F238E27FC236}">
                <a16:creationId xmlns:a16="http://schemas.microsoft.com/office/drawing/2014/main" id="{7F3E978C-B33A-B0FA-8B61-63920CC3D2C0}"/>
              </a:ext>
            </a:extLst>
          </p:cNvPr>
          <p:cNvSpPr>
            <a:spLocks noGrp="1"/>
          </p:cNvSpPr>
          <p:nvPr>
            <p:ph type="sldNum" sz="quarter" idx="4"/>
          </p:nvPr>
        </p:nvSpPr>
        <p:spPr/>
        <p:txBody>
          <a:bodyPr/>
          <a:lstStyle/>
          <a:p>
            <a:fld id="{15F1BA96-6579-2148-B6A7-24134700339D}" type="slidenum">
              <a:rPr lang="en-US" smtClean="0"/>
              <a:pPr/>
              <a:t>9</a:t>
            </a:fld>
            <a:endParaRPr lang="en-US"/>
          </a:p>
        </p:txBody>
      </p:sp>
      <p:sp>
        <p:nvSpPr>
          <p:cNvPr id="4" name="Arrow: Down 1">
            <a:extLst>
              <a:ext uri="{FF2B5EF4-FFF2-40B4-BE49-F238E27FC236}">
                <a16:creationId xmlns:a16="http://schemas.microsoft.com/office/drawing/2014/main" id="{2E4229E9-0BF9-1B88-799A-6273AD041C39}"/>
              </a:ext>
            </a:extLst>
          </p:cNvPr>
          <p:cNvSpPr/>
          <p:nvPr/>
        </p:nvSpPr>
        <p:spPr>
          <a:xfrm>
            <a:off x="4269980" y="4097438"/>
            <a:ext cx="604040" cy="589989"/>
          </a:xfrm>
          <a:prstGeom prst="downArrow">
            <a:avLst>
              <a:gd name="adj1" fmla="val 50000"/>
              <a:gd name="adj2" fmla="val 48726"/>
            </a:avLst>
          </a:prstGeom>
          <a:gradFill>
            <a:gsLst>
              <a:gs pos="0">
                <a:schemeClr val="accent1"/>
              </a:gs>
              <a:gs pos="82000">
                <a:schemeClr val="bg1">
                  <a:alpha val="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2464981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Appeals = Financial Security</a:t>
            </a:r>
          </a:p>
        </p:txBody>
      </p:sp>
      <p:sp>
        <p:nvSpPr>
          <p:cNvPr id="5" name="Content Placeholder 4"/>
          <p:cNvSpPr>
            <a:spLocks noGrp="1"/>
          </p:cNvSpPr>
          <p:nvPr>
            <p:ph idx="1"/>
          </p:nvPr>
        </p:nvSpPr>
        <p:spPr>
          <a:xfrm>
            <a:off x="752112" y="1035635"/>
            <a:ext cx="3702322" cy="4000095"/>
          </a:xfrm>
        </p:spPr>
        <p:txBody>
          <a:bodyPr>
            <a:normAutofit/>
          </a:bodyPr>
          <a:lstStyle/>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Develop Custom Reports to Track Insurance Payments and P2P</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dirty="0">
                <a:effectLst/>
                <a:latin typeface="Calibri" panose="020F0502020204030204" pitchFamily="34" charset="0"/>
                <a:ea typeface="Calibri" panose="020F0502020204030204" pitchFamily="34" charset="0"/>
                <a:cs typeface="Times New Roman" panose="02020603050405020304" pitchFamily="18" charset="0"/>
              </a:rPr>
              <a:t>To Generate Appeals and Patient Billing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Curate What Claims Should Be Appealed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Develop Custom Appeal Letters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Track Effectiveness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Slide Number Placeholder 2"/>
          <p:cNvSpPr>
            <a:spLocks noGrp="1"/>
          </p:cNvSpPr>
          <p:nvPr>
            <p:ph type="sldNum" sz="quarter" idx="4"/>
          </p:nvPr>
        </p:nvSpPr>
        <p:spPr/>
        <p:txBody>
          <a:bodyPr/>
          <a:lstStyle/>
          <a:p>
            <a:fld id="{15F1BA96-6579-2148-B6A7-24134700339D}" type="slidenum">
              <a:rPr lang="en-US">
                <a:solidFill>
                  <a:schemeClr val="bg1"/>
                </a:solidFill>
              </a:rPr>
              <a:pPr/>
              <a:t>10</a:t>
            </a:fld>
            <a:endParaRPr lang="en-US" dirty="0">
              <a:solidFill>
                <a:schemeClr val="bg1"/>
              </a:solidFill>
            </a:endParaRPr>
          </a:p>
        </p:txBody>
      </p:sp>
      <p:pic>
        <p:nvPicPr>
          <p:cNvPr id="8" name="Picture 7">
            <a:extLst>
              <a:ext uri="{FF2B5EF4-FFF2-40B4-BE49-F238E27FC236}">
                <a16:creationId xmlns:a16="http://schemas.microsoft.com/office/drawing/2014/main" id="{34B05F76-933F-86A9-ADE5-94CBE001FCDA}"/>
              </a:ext>
            </a:extLst>
          </p:cNvPr>
          <p:cNvPicPr>
            <a:picLocks noChangeAspect="1"/>
          </p:cNvPicPr>
          <p:nvPr/>
        </p:nvPicPr>
        <p:blipFill>
          <a:blip r:embed="rId2"/>
          <a:stretch>
            <a:fillRect/>
          </a:stretch>
        </p:blipFill>
        <p:spPr>
          <a:xfrm>
            <a:off x="4329013" y="748030"/>
            <a:ext cx="4369760" cy="3843564"/>
          </a:xfrm>
          <a:prstGeom prst="rect">
            <a:avLst/>
          </a:prstGeom>
        </p:spPr>
      </p:pic>
      <p:sp>
        <p:nvSpPr>
          <p:cNvPr id="9" name="Rectangle 8">
            <a:extLst>
              <a:ext uri="{FF2B5EF4-FFF2-40B4-BE49-F238E27FC236}">
                <a16:creationId xmlns:a16="http://schemas.microsoft.com/office/drawing/2014/main" id="{DD58B0EC-2DD0-45C6-DA8E-6CED3F29322E}"/>
              </a:ext>
            </a:extLst>
          </p:cNvPr>
          <p:cNvSpPr/>
          <p:nvPr/>
        </p:nvSpPr>
        <p:spPr>
          <a:xfrm>
            <a:off x="1" y="2573382"/>
            <a:ext cx="9144000" cy="2570118"/>
          </a:xfrm>
          <a:prstGeom prst="rect">
            <a:avLst/>
          </a:prstGeom>
          <a:gradFill>
            <a:gsLst>
              <a:gs pos="100000">
                <a:schemeClr val="bg1">
                  <a:alpha val="0"/>
                </a:schemeClr>
              </a:gs>
              <a:gs pos="12000">
                <a:schemeClr val="tx2">
                  <a:lumMod val="75000"/>
                </a:schemeClr>
              </a:gs>
            </a:gsLst>
            <a:lin ang="16200000" scaled="0"/>
          </a:gradFill>
          <a:ln>
            <a:noFill/>
          </a:ln>
          <a:effectLst>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0229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rrow: Down 1">
            <a:extLst>
              <a:ext uri="{FF2B5EF4-FFF2-40B4-BE49-F238E27FC236}">
                <a16:creationId xmlns:a16="http://schemas.microsoft.com/office/drawing/2014/main" id="{E3B5AAB8-A221-D74E-8980-41C9125E7351}"/>
              </a:ext>
            </a:extLst>
          </p:cNvPr>
          <p:cNvSpPr/>
          <p:nvPr/>
        </p:nvSpPr>
        <p:spPr>
          <a:xfrm rot="16200000">
            <a:off x="4539983" y="3206571"/>
            <a:ext cx="886076" cy="2311207"/>
          </a:xfrm>
          <a:prstGeom prst="downArrow">
            <a:avLst>
              <a:gd name="adj1" fmla="val 50000"/>
              <a:gd name="adj2" fmla="val 48726"/>
            </a:avLst>
          </a:prstGeom>
          <a:gradFill>
            <a:gsLst>
              <a:gs pos="0">
                <a:schemeClr val="accent1"/>
              </a:gs>
              <a:gs pos="82000">
                <a:schemeClr val="bg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3" name="Picture 12">
            <a:extLst>
              <a:ext uri="{FF2B5EF4-FFF2-40B4-BE49-F238E27FC236}">
                <a16:creationId xmlns:a16="http://schemas.microsoft.com/office/drawing/2014/main" id="{85A4EB18-3077-EE46-8AF1-65DE36F2BDC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717953" y="861832"/>
            <a:ext cx="1344681" cy="3246032"/>
          </a:xfrm>
          <a:prstGeom prst="rect">
            <a:avLst/>
          </a:prstGeom>
        </p:spPr>
      </p:pic>
      <p:sp>
        <p:nvSpPr>
          <p:cNvPr id="4" name="Title 3"/>
          <p:cNvSpPr>
            <a:spLocks noGrp="1"/>
          </p:cNvSpPr>
          <p:nvPr>
            <p:ph type="title"/>
          </p:nvPr>
        </p:nvSpPr>
        <p:spPr/>
        <p:txBody>
          <a:bodyPr/>
          <a:lstStyle/>
          <a:p>
            <a:r>
              <a:rPr lang="en-US" dirty="0"/>
              <a:t>Non-Transparent Financial Models</a:t>
            </a:r>
          </a:p>
        </p:txBody>
      </p:sp>
      <p:sp>
        <p:nvSpPr>
          <p:cNvPr id="5" name="Content Placeholder 4"/>
          <p:cNvSpPr>
            <a:spLocks noGrp="1"/>
          </p:cNvSpPr>
          <p:nvPr>
            <p:ph idx="1"/>
          </p:nvPr>
        </p:nvSpPr>
        <p:spPr>
          <a:xfrm>
            <a:off x="752111" y="1035636"/>
            <a:ext cx="5433099" cy="3948346"/>
          </a:xfrm>
        </p:spPr>
        <p:txBody>
          <a:bodyPr>
            <a:normAutofit/>
          </a:bodyPr>
          <a:lstStyle/>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Surprise Bill Legislation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Reimbursement Decreasing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dirty="0">
                <a:effectLst/>
                <a:latin typeface="Calibri" panose="020F0502020204030204" pitchFamily="34" charset="0"/>
                <a:ea typeface="Calibri" panose="020F0502020204030204" pitchFamily="34" charset="0"/>
                <a:cs typeface="Times New Roman" panose="02020603050405020304" pitchFamily="18" charset="0"/>
              </a:rPr>
              <a:t>Multiple Scenarios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spcBef>
                <a:spcPts val="0"/>
              </a:spcBef>
              <a:spcAft>
                <a:spcPts val="0"/>
              </a:spcAft>
              <a:buFont typeface="Wingdings"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In-Network (Set Rates)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spcBef>
                <a:spcPts val="0"/>
              </a:spcBef>
              <a:spcAft>
                <a:spcPts val="0"/>
              </a:spcAft>
              <a:buFont typeface="Wingdings"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Out-of-Network</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spcBef>
                <a:spcPts val="0"/>
              </a:spcBef>
              <a:spcAft>
                <a:spcPts val="0"/>
              </a:spcAft>
              <a:buFont typeface="Wingdings"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Payers May Reimburse at the “Least of”</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1600200" marR="0" lvl="3" indent="-2286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Per Diem Rates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1600200" marR="0" lvl="3" indent="-2286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Tied to Percentage of Medicare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1600200" marR="0" lvl="3" indent="-2286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County DHCS Pricing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1600200" marR="0" lvl="3" indent="-2286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UCR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1600200" marR="0" lvl="3" indent="-2286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Internally Determined Rates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1600200" marR="0" lvl="3" indent="-2286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Negotiated Rates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Slide Number Placeholder 2"/>
          <p:cNvSpPr>
            <a:spLocks noGrp="1"/>
          </p:cNvSpPr>
          <p:nvPr>
            <p:ph type="sldNum" sz="quarter" idx="4"/>
          </p:nvPr>
        </p:nvSpPr>
        <p:spPr/>
        <p:txBody>
          <a:bodyPr/>
          <a:lstStyle/>
          <a:p>
            <a:fld id="{15F1BA96-6579-2148-B6A7-24134700339D}" type="slidenum">
              <a:rPr lang="en-US"/>
              <a:pPr/>
              <a:t>11</a:t>
            </a:fld>
            <a:endParaRPr lang="en-US"/>
          </a:p>
        </p:txBody>
      </p:sp>
      <p:sp>
        <p:nvSpPr>
          <p:cNvPr id="9" name="Rectangle 8"/>
          <p:cNvSpPr/>
          <p:nvPr/>
        </p:nvSpPr>
        <p:spPr>
          <a:xfrm>
            <a:off x="6185967" y="3885316"/>
            <a:ext cx="2272234" cy="923330"/>
          </a:xfrm>
          <a:prstGeom prst="rect">
            <a:avLst/>
          </a:prstGeom>
          <a:solidFill>
            <a:schemeClr val="accent2"/>
          </a:solidFill>
        </p:spPr>
        <p:txBody>
          <a:bodyPr wrap="square">
            <a:spAutoFit/>
          </a:bodyPr>
          <a:lstStyle/>
          <a:p>
            <a:pPr marL="0" marR="0" algn="ctr">
              <a:spcBef>
                <a:spcPts val="0"/>
              </a:spcBef>
              <a:spcAft>
                <a:spcPts val="0"/>
              </a:spcAft>
            </a:pPr>
            <a:r>
              <a:rPr lang="en-US"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WHO ARE YOU ADMITTING? AT WHAT COST?</a:t>
            </a:r>
          </a:p>
        </p:txBody>
      </p:sp>
    </p:spTree>
    <p:extLst>
      <p:ext uri="{BB962C8B-B14F-4D97-AF65-F5344CB8AC3E}">
        <p14:creationId xmlns:p14="http://schemas.microsoft.com/office/powerpoint/2010/main" val="1327784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MAT, MAT, MAT!</a:t>
            </a:r>
          </a:p>
        </p:txBody>
      </p:sp>
      <p:sp>
        <p:nvSpPr>
          <p:cNvPr id="3" name="Slide Number Placeholder 2"/>
          <p:cNvSpPr>
            <a:spLocks noGrp="1"/>
          </p:cNvSpPr>
          <p:nvPr>
            <p:ph type="sldNum" sz="quarter" idx="4"/>
          </p:nvPr>
        </p:nvSpPr>
        <p:spPr/>
        <p:txBody>
          <a:bodyPr/>
          <a:lstStyle/>
          <a:p>
            <a:fld id="{15F1BA96-6579-2148-B6A7-24134700339D}" type="slidenum">
              <a:rPr lang="en-US"/>
              <a:pPr/>
              <a:t>12</a:t>
            </a:fld>
            <a:endParaRPr lang="en-US"/>
          </a:p>
        </p:txBody>
      </p:sp>
      <p:graphicFrame>
        <p:nvGraphicFramePr>
          <p:cNvPr id="7" name="Table 6"/>
          <p:cNvGraphicFramePr>
            <a:graphicFrameLocks noGrp="1"/>
          </p:cNvGraphicFramePr>
          <p:nvPr>
            <p:extLst>
              <p:ext uri="{D42A27DB-BD31-4B8C-83A1-F6EECF244321}">
                <p14:modId xmlns:p14="http://schemas.microsoft.com/office/powerpoint/2010/main" val="2379910070"/>
              </p:ext>
            </p:extLst>
          </p:nvPr>
        </p:nvGraphicFramePr>
        <p:xfrm>
          <a:off x="854160" y="1043226"/>
          <a:ext cx="7581020" cy="2750705"/>
        </p:xfrm>
        <a:graphic>
          <a:graphicData uri="http://schemas.openxmlformats.org/drawingml/2006/table">
            <a:tbl>
              <a:tblPr firstRow="1" lastRow="1" bandRow="1">
                <a:tableStyleId>{5C22544A-7EE6-4342-B048-85BDC9FD1C3A}</a:tableStyleId>
              </a:tblPr>
              <a:tblGrid>
                <a:gridCol w="4548612">
                  <a:extLst>
                    <a:ext uri="{9D8B030D-6E8A-4147-A177-3AD203B41FA5}">
                      <a16:colId xmlns:a16="http://schemas.microsoft.com/office/drawing/2014/main" val="20000"/>
                    </a:ext>
                  </a:extLst>
                </a:gridCol>
                <a:gridCol w="1516204">
                  <a:extLst>
                    <a:ext uri="{9D8B030D-6E8A-4147-A177-3AD203B41FA5}">
                      <a16:colId xmlns:a16="http://schemas.microsoft.com/office/drawing/2014/main" val="20001"/>
                    </a:ext>
                  </a:extLst>
                </a:gridCol>
                <a:gridCol w="1516204">
                  <a:extLst>
                    <a:ext uri="{9D8B030D-6E8A-4147-A177-3AD203B41FA5}">
                      <a16:colId xmlns:a16="http://schemas.microsoft.com/office/drawing/2014/main" val="20002"/>
                    </a:ext>
                  </a:extLst>
                </a:gridCol>
              </a:tblGrid>
              <a:tr h="434195">
                <a:tc gridSpan="3">
                  <a:txBody>
                    <a:bodyPr/>
                    <a:lstStyle/>
                    <a:p>
                      <a:pPr algn="ctr" fontAlgn="b"/>
                      <a:r>
                        <a:rPr lang="en-US" sz="1400" b="1" i="0" u="none" strike="noStrike" dirty="0">
                          <a:solidFill>
                            <a:schemeClr val="bg1"/>
                          </a:solidFill>
                          <a:effectLst/>
                          <a:latin typeface="+mn-lt"/>
                        </a:rPr>
                        <a:t>IN-PATIENT SUB-ACUTE TREATMENT VERSUS MEDICATION ASSISTED TREATMENT</a:t>
                      </a:r>
                    </a:p>
                  </a:txBody>
                  <a:tcPr marR="6350" marT="6350" marB="0" anchor="ctr">
                    <a:solidFill>
                      <a:schemeClr val="accent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7958">
                <a:tc>
                  <a:txBody>
                    <a:bodyPr/>
                    <a:lstStyle/>
                    <a:p>
                      <a:pPr algn="l" fontAlgn="b"/>
                      <a:endParaRPr lang="en-US" sz="1400" b="0" i="0" u="none" strike="noStrike" dirty="0">
                        <a:solidFill>
                          <a:srgbClr val="000000"/>
                        </a:solidFill>
                        <a:effectLst/>
                        <a:latin typeface="+mn-lt"/>
                      </a:endParaRPr>
                    </a:p>
                  </a:txBody>
                  <a:tcPr marR="6350" marT="6350" marB="0" anchor="ctr">
                    <a:solidFill>
                      <a:schemeClr val="bg1"/>
                    </a:solidFill>
                  </a:tcPr>
                </a:tc>
                <a:tc>
                  <a:txBody>
                    <a:bodyPr/>
                    <a:lstStyle/>
                    <a:p>
                      <a:pPr algn="l" fontAlgn="b"/>
                      <a:r>
                        <a:rPr lang="en-US" sz="1400" b="1" i="0" u="none" strike="noStrike" dirty="0">
                          <a:solidFill>
                            <a:schemeClr val="tx2"/>
                          </a:solidFill>
                          <a:effectLst/>
                          <a:latin typeface="+mn-lt"/>
                        </a:rPr>
                        <a:t>IN-PATIENT</a:t>
                      </a:r>
                    </a:p>
                  </a:txBody>
                  <a:tcPr marR="6350" marT="6350" marB="0" anchor="ctr"/>
                </a:tc>
                <a:tc>
                  <a:txBody>
                    <a:bodyPr/>
                    <a:lstStyle/>
                    <a:p>
                      <a:pPr algn="l" fontAlgn="b"/>
                      <a:r>
                        <a:rPr lang="en-US" sz="1400" b="1" i="0" u="none" strike="noStrike" dirty="0">
                          <a:solidFill>
                            <a:schemeClr val="tx2"/>
                          </a:solidFill>
                          <a:effectLst/>
                          <a:latin typeface="+mn-lt"/>
                        </a:rPr>
                        <a:t>MAT</a:t>
                      </a:r>
                    </a:p>
                  </a:txBody>
                  <a:tcPr marR="6350" marT="6350" marB="0" anchor="ctr"/>
                </a:tc>
                <a:extLst>
                  <a:ext uri="{0D108BD9-81ED-4DB2-BD59-A6C34878D82A}">
                    <a16:rowId xmlns:a16="http://schemas.microsoft.com/office/drawing/2014/main" val="10001"/>
                  </a:ext>
                </a:extLst>
              </a:tr>
              <a:tr h="377958">
                <a:tc>
                  <a:txBody>
                    <a:bodyPr/>
                    <a:lstStyle/>
                    <a:p>
                      <a:pPr algn="l" fontAlgn="b"/>
                      <a:r>
                        <a:rPr lang="en-US" sz="1400" b="0" i="0" u="none" strike="noStrike" dirty="0">
                          <a:solidFill>
                            <a:srgbClr val="000000"/>
                          </a:solidFill>
                          <a:effectLst/>
                          <a:latin typeface="+mn-lt"/>
                        </a:rPr>
                        <a:t>DETOX $1250/DAY 7 DAYS</a:t>
                      </a:r>
                    </a:p>
                  </a:txBody>
                  <a:tcPr marR="6350" marT="6350" marB="0" anchor="ctr"/>
                </a:tc>
                <a:tc>
                  <a:txBody>
                    <a:bodyPr/>
                    <a:lstStyle/>
                    <a:p>
                      <a:pPr algn="l" fontAlgn="b"/>
                      <a:r>
                        <a:rPr lang="en-US" sz="1400" b="0" i="0" u="none" strike="noStrike">
                          <a:solidFill>
                            <a:srgbClr val="000000"/>
                          </a:solidFill>
                          <a:effectLst/>
                          <a:latin typeface="+mn-lt"/>
                        </a:rPr>
                        <a:t> $8,750.00 </a:t>
                      </a:r>
                    </a:p>
                  </a:txBody>
                  <a:tcPr marR="6350" marT="6350" marB="0" anchor="ctr"/>
                </a:tc>
                <a:tc>
                  <a:txBody>
                    <a:bodyPr/>
                    <a:lstStyle/>
                    <a:p>
                      <a:pPr algn="l" fontAlgn="b"/>
                      <a:r>
                        <a:rPr lang="en-US" sz="1400" b="0" i="0" u="none" strike="noStrike">
                          <a:solidFill>
                            <a:srgbClr val="000000"/>
                          </a:solidFill>
                          <a:effectLst/>
                          <a:latin typeface="+mn-lt"/>
                        </a:rPr>
                        <a:t> $8,750.00 </a:t>
                      </a:r>
                    </a:p>
                  </a:txBody>
                  <a:tcPr marR="6350" marT="6350" marB="0" anchor="ctr"/>
                </a:tc>
                <a:extLst>
                  <a:ext uri="{0D108BD9-81ED-4DB2-BD59-A6C34878D82A}">
                    <a16:rowId xmlns:a16="http://schemas.microsoft.com/office/drawing/2014/main" val="10002"/>
                  </a:ext>
                </a:extLst>
              </a:tr>
              <a:tr h="377958">
                <a:tc>
                  <a:txBody>
                    <a:bodyPr/>
                    <a:lstStyle/>
                    <a:p>
                      <a:pPr algn="l" fontAlgn="b"/>
                      <a:r>
                        <a:rPr lang="en-US" sz="1400" b="0" i="0" u="none" strike="noStrike" dirty="0">
                          <a:solidFill>
                            <a:srgbClr val="000000"/>
                          </a:solidFill>
                          <a:effectLst/>
                          <a:latin typeface="+mn-lt"/>
                        </a:rPr>
                        <a:t>RESIDENTIAL $1000/DAY 30 DAYS</a:t>
                      </a:r>
                    </a:p>
                  </a:txBody>
                  <a:tcPr marR="6350" marT="6350" marB="0" anchor="ctr"/>
                </a:tc>
                <a:tc>
                  <a:txBody>
                    <a:bodyPr/>
                    <a:lstStyle/>
                    <a:p>
                      <a:pPr algn="l" fontAlgn="b"/>
                      <a:r>
                        <a:rPr lang="en-US" sz="1400" b="0" i="0" u="none" strike="noStrike" dirty="0">
                          <a:solidFill>
                            <a:srgbClr val="000000"/>
                          </a:solidFill>
                          <a:effectLst/>
                          <a:latin typeface="+mn-lt"/>
                        </a:rPr>
                        <a:t> $30,000.00 </a:t>
                      </a:r>
                    </a:p>
                  </a:txBody>
                  <a:tcPr marR="6350" marT="6350" marB="0" anchor="ctr"/>
                </a:tc>
                <a:tc>
                  <a:txBody>
                    <a:bodyPr/>
                    <a:lstStyle/>
                    <a:p>
                      <a:pPr algn="l" fontAlgn="b"/>
                      <a:r>
                        <a:rPr lang="mr-IN" sz="1400" b="0" i="0" u="none" strike="noStrike" dirty="0">
                          <a:solidFill>
                            <a:srgbClr val="000000"/>
                          </a:solidFill>
                          <a:effectLst/>
                          <a:latin typeface="+mn-lt"/>
                        </a:rPr>
                        <a:t> </a:t>
                      </a:r>
                      <a:r>
                        <a:rPr lang="en-US" sz="1400" b="0" i="0" u="none" strike="noStrike" dirty="0">
                          <a:solidFill>
                            <a:srgbClr val="000000"/>
                          </a:solidFill>
                          <a:effectLst/>
                          <a:latin typeface="+mn-lt"/>
                        </a:rPr>
                        <a:t>-</a:t>
                      </a:r>
                      <a:r>
                        <a:rPr lang="mr-IN" sz="1400" b="0" i="0" u="none" strike="noStrike" dirty="0">
                          <a:solidFill>
                            <a:srgbClr val="000000"/>
                          </a:solidFill>
                          <a:effectLst/>
                          <a:latin typeface="+mn-lt"/>
                        </a:rPr>
                        <a:t>   </a:t>
                      </a:r>
                    </a:p>
                  </a:txBody>
                  <a:tcPr marR="6350" marT="6350" marB="0" anchor="ctr"/>
                </a:tc>
                <a:extLst>
                  <a:ext uri="{0D108BD9-81ED-4DB2-BD59-A6C34878D82A}">
                    <a16:rowId xmlns:a16="http://schemas.microsoft.com/office/drawing/2014/main" val="10003"/>
                  </a:ext>
                </a:extLst>
              </a:tr>
              <a:tr h="377958">
                <a:tc>
                  <a:txBody>
                    <a:bodyPr/>
                    <a:lstStyle/>
                    <a:p>
                      <a:r>
                        <a:rPr lang="en-US" sz="1400" dirty="0">
                          <a:effectLst/>
                          <a:latin typeface="+mn-lt"/>
                        </a:rPr>
                        <a:t>TELEMEDICINE - PSYCHIATRY $150/DAY 17 DAYS </a:t>
                      </a:r>
                    </a:p>
                    <a:p>
                      <a:r>
                        <a:rPr lang="en-US" sz="1400" dirty="0">
                          <a:effectLst/>
                          <a:latin typeface="+mn-lt"/>
                        </a:rPr>
                        <a:t>TELEMEDICINE – GROUPS $450/DAY 17 DAYS </a:t>
                      </a:r>
                    </a:p>
                  </a:txBody>
                  <a:tcPr marR="47625" marT="0" marB="0"/>
                </a:tc>
                <a:tc>
                  <a:txBody>
                    <a:bodyPr/>
                    <a:lstStyle/>
                    <a:p>
                      <a:pPr algn="l" fontAlgn="b"/>
                      <a:r>
                        <a:rPr lang="mr-IN" sz="1400" b="0" i="0" u="none" strike="noStrike" dirty="0">
                          <a:solidFill>
                            <a:srgbClr val="000000"/>
                          </a:solidFill>
                          <a:effectLst/>
                          <a:latin typeface="+mn-lt"/>
                        </a:rPr>
                        <a:t> </a:t>
                      </a:r>
                      <a:r>
                        <a:rPr lang="en-US" sz="1400" b="0" i="0" u="none" strike="noStrike" dirty="0">
                          <a:solidFill>
                            <a:srgbClr val="000000"/>
                          </a:solidFill>
                          <a:effectLst/>
                          <a:latin typeface="+mn-lt"/>
                        </a:rPr>
                        <a:t> </a:t>
                      </a:r>
                      <a:r>
                        <a:rPr lang="mr-IN" sz="1400" b="0" i="0" u="none" strike="noStrike" dirty="0">
                          <a:solidFill>
                            <a:srgbClr val="000000"/>
                          </a:solidFill>
                          <a:effectLst/>
                          <a:latin typeface="+mn-lt"/>
                        </a:rPr>
                        <a:t>   </a:t>
                      </a:r>
                    </a:p>
                  </a:txBody>
                  <a:tcPr marR="6350" marT="6350" marB="0" anchor="ctr"/>
                </a:tc>
                <a:tc>
                  <a:txBody>
                    <a:bodyPr/>
                    <a:lstStyle/>
                    <a:p>
                      <a:r>
                        <a:rPr lang="en-US" sz="1400" dirty="0">
                          <a:effectLst/>
                          <a:latin typeface="+mn-lt"/>
                        </a:rPr>
                        <a:t>$2,550.00 </a:t>
                      </a:r>
                    </a:p>
                    <a:p>
                      <a:r>
                        <a:rPr lang="en-US" sz="1400" dirty="0">
                          <a:effectLst/>
                          <a:latin typeface="+mn-lt"/>
                        </a:rPr>
                        <a:t>$7,650.00 </a:t>
                      </a:r>
                    </a:p>
                  </a:txBody>
                  <a:tcPr marL="47625" marR="47625" marT="0" marB="0"/>
                </a:tc>
                <a:extLst>
                  <a:ext uri="{0D108BD9-81ED-4DB2-BD59-A6C34878D82A}">
                    <a16:rowId xmlns:a16="http://schemas.microsoft.com/office/drawing/2014/main" val="10004"/>
                  </a:ext>
                </a:extLst>
              </a:tr>
              <a:tr h="377958">
                <a:tc>
                  <a:txBody>
                    <a:bodyPr/>
                    <a:lstStyle/>
                    <a:p>
                      <a:pPr algn="l" fontAlgn="b"/>
                      <a:r>
                        <a:rPr lang="en-US" sz="1400" b="0" i="0" u="none" strike="noStrike" dirty="0">
                          <a:solidFill>
                            <a:srgbClr val="000000"/>
                          </a:solidFill>
                          <a:effectLst/>
                          <a:latin typeface="+mn-lt"/>
                        </a:rPr>
                        <a:t>MEDICATION</a:t>
                      </a:r>
                    </a:p>
                  </a:txBody>
                  <a:tcPr marR="6350" marT="6350" marB="0" anchor="ctr"/>
                </a:tc>
                <a:tc>
                  <a:txBody>
                    <a:bodyPr/>
                    <a:lstStyle/>
                    <a:p>
                      <a:pPr algn="l" fontAlgn="b"/>
                      <a:r>
                        <a:rPr lang="en-US" sz="1400" b="0" i="0" u="sng" strike="noStrike" dirty="0">
                          <a:solidFill>
                            <a:srgbClr val="000000"/>
                          </a:solidFill>
                          <a:effectLst/>
                          <a:latin typeface="+mn-lt"/>
                        </a:rPr>
                        <a:t> $200.00 </a:t>
                      </a:r>
                    </a:p>
                  </a:txBody>
                  <a:tcPr marR="6350" marT="6350" marB="0" anchor="ctr"/>
                </a:tc>
                <a:tc>
                  <a:txBody>
                    <a:bodyPr/>
                    <a:lstStyle/>
                    <a:p>
                      <a:pPr algn="l" fontAlgn="b"/>
                      <a:r>
                        <a:rPr lang="en-US" sz="1400" b="0" i="0" u="sng" strike="noStrike" dirty="0">
                          <a:solidFill>
                            <a:srgbClr val="000000"/>
                          </a:solidFill>
                          <a:effectLst/>
                          <a:latin typeface="+mn-lt"/>
                        </a:rPr>
                        <a:t> $200.00 </a:t>
                      </a:r>
                    </a:p>
                  </a:txBody>
                  <a:tcPr marR="6350" marT="6350" marB="0" anchor="ctr"/>
                </a:tc>
                <a:extLst>
                  <a:ext uri="{0D108BD9-81ED-4DB2-BD59-A6C34878D82A}">
                    <a16:rowId xmlns:a16="http://schemas.microsoft.com/office/drawing/2014/main" val="10005"/>
                  </a:ext>
                </a:extLst>
              </a:tr>
              <a:tr h="377958">
                <a:tc>
                  <a:txBody>
                    <a:bodyPr/>
                    <a:lstStyle/>
                    <a:p>
                      <a:pPr algn="l" fontAlgn="b"/>
                      <a:r>
                        <a:rPr lang="en-US" sz="1400" b="1" i="0" u="none" strike="noStrike" dirty="0">
                          <a:solidFill>
                            <a:schemeClr val="bg1"/>
                          </a:solidFill>
                          <a:effectLst/>
                          <a:latin typeface="+mn-lt"/>
                        </a:rPr>
                        <a:t>TOTAL</a:t>
                      </a:r>
                    </a:p>
                  </a:txBody>
                  <a:tcPr marR="6350" marT="6350" marB="0" anchor="ctr">
                    <a:solidFill>
                      <a:schemeClr val="accent1"/>
                    </a:solidFill>
                  </a:tcPr>
                </a:tc>
                <a:tc>
                  <a:txBody>
                    <a:bodyPr/>
                    <a:lstStyle/>
                    <a:p>
                      <a:r>
                        <a:rPr lang="en-US" sz="1400" dirty="0">
                          <a:effectLst/>
                          <a:latin typeface="+mn-lt"/>
                        </a:rPr>
                        <a:t>$38,950.00 </a:t>
                      </a:r>
                    </a:p>
                  </a:txBody>
                  <a:tcPr marL="47625" marR="47625" marT="0" marB="0" anchor="ctr">
                    <a:solidFill>
                      <a:schemeClr val="accent1"/>
                    </a:solidFill>
                  </a:tcPr>
                </a:tc>
                <a:tc>
                  <a:txBody>
                    <a:bodyPr/>
                    <a:lstStyle/>
                    <a:p>
                      <a:r>
                        <a:rPr lang="en-US" sz="1400" dirty="0">
                          <a:effectLst/>
                          <a:latin typeface="+mn-lt"/>
                        </a:rPr>
                        <a:t>$19,150.00 </a:t>
                      </a:r>
                    </a:p>
                  </a:txBody>
                  <a:tcPr marL="47625" marR="47625" marT="0" marB="0" anchor="ctr">
                    <a:solidFill>
                      <a:schemeClr val="accent1"/>
                    </a:solidFill>
                  </a:tcPr>
                </a:tc>
                <a:extLst>
                  <a:ext uri="{0D108BD9-81ED-4DB2-BD59-A6C34878D82A}">
                    <a16:rowId xmlns:a16="http://schemas.microsoft.com/office/drawing/2014/main" val="10006"/>
                  </a:ext>
                </a:extLst>
              </a:tr>
            </a:tbl>
          </a:graphicData>
        </a:graphic>
      </p:graphicFrame>
      <p:sp>
        <p:nvSpPr>
          <p:cNvPr id="9" name="Rectangle 8"/>
          <p:cNvSpPr/>
          <p:nvPr/>
        </p:nvSpPr>
        <p:spPr>
          <a:xfrm>
            <a:off x="5399722" y="3903983"/>
            <a:ext cx="2861837" cy="830997"/>
          </a:xfrm>
          <a:prstGeom prst="rect">
            <a:avLst/>
          </a:prstGeom>
        </p:spPr>
        <p:txBody>
          <a:bodyPr wrap="square">
            <a:spAutoFit/>
          </a:bodyPr>
          <a:lstStyle/>
          <a:p>
            <a:pPr algn="r" fontAlgn="b"/>
            <a:r>
              <a:rPr lang="en-US" sz="2400" b="1" dirty="0">
                <a:latin typeface="Calibri" charset="0"/>
              </a:rPr>
              <a:t> $</a:t>
            </a:r>
            <a:r>
              <a:rPr lang="en-US" sz="2400" b="1" dirty="0">
                <a:effectLst/>
                <a:latin typeface="Calibri" panose="020F0502020204030204" pitchFamily="34" charset="0"/>
              </a:rPr>
              <a:t>19,850.0</a:t>
            </a:r>
            <a:r>
              <a:rPr lang="en-US" sz="2400" b="1" dirty="0">
                <a:latin typeface="Calibri" charset="0"/>
              </a:rPr>
              <a:t>0 SAVINGS</a:t>
            </a:r>
          </a:p>
          <a:p>
            <a:pPr algn="r" fontAlgn="b"/>
            <a:r>
              <a:rPr lang="en-US" sz="2400" b="1" dirty="0">
                <a:solidFill>
                  <a:srgbClr val="000000"/>
                </a:solidFill>
                <a:latin typeface="Calibri" charset="0"/>
              </a:rPr>
              <a:t> </a:t>
            </a:r>
          </a:p>
        </p:txBody>
      </p:sp>
      <p:sp>
        <p:nvSpPr>
          <p:cNvPr id="6" name="TextBox 5">
            <a:extLst>
              <a:ext uri="{FF2B5EF4-FFF2-40B4-BE49-F238E27FC236}">
                <a16:creationId xmlns:a16="http://schemas.microsoft.com/office/drawing/2014/main" id="{07EBD241-6EB7-C9B0-41E1-A7D5DBA8A93E}"/>
              </a:ext>
            </a:extLst>
          </p:cNvPr>
          <p:cNvSpPr txBox="1"/>
          <p:nvPr/>
        </p:nvSpPr>
        <p:spPr>
          <a:xfrm>
            <a:off x="1364371" y="4475700"/>
            <a:ext cx="6560597" cy="369332"/>
          </a:xfrm>
          <a:prstGeom prst="rect">
            <a:avLst/>
          </a:prstGeom>
          <a:noFill/>
        </p:spPr>
        <p:txBody>
          <a:bodyPr wrap="square">
            <a:spAutoFit/>
          </a:bodyPr>
          <a:lstStyle/>
          <a:p>
            <a:pPr marL="0" marR="0">
              <a:spcBef>
                <a:spcPts val="0"/>
              </a:spcBef>
              <a:spcAft>
                <a:spcPts val="0"/>
              </a:spcAft>
            </a:pPr>
            <a:r>
              <a:rPr lang="en-US" sz="18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WHAT PROOF DO YOU HAVE THAT THIS DOES NOT MAKE SENSE?</a:t>
            </a:r>
            <a:endParaRPr lang="en-US" sz="14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34321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8499860" y="5556185"/>
            <a:ext cx="644141" cy="365125"/>
          </a:xfrm>
        </p:spPr>
        <p:txBody>
          <a:bodyPr/>
          <a:lstStyle/>
          <a:p>
            <a:fld id="{15F1BA96-6579-2148-B6A7-24134700339D}" type="slidenum">
              <a:rPr lang="en-US" smtClean="0"/>
              <a:pPr/>
              <a:t>13</a:t>
            </a:fld>
            <a:endParaRPr lang="en-US" dirty="0"/>
          </a:p>
        </p:txBody>
      </p:sp>
      <p:pic>
        <p:nvPicPr>
          <p:cNvPr id="5" name="Picture 4">
            <a:extLst>
              <a:ext uri="{FF2B5EF4-FFF2-40B4-BE49-F238E27FC236}">
                <a16:creationId xmlns:a16="http://schemas.microsoft.com/office/drawing/2014/main" id="{D830C3EA-14B0-CA4C-B02E-E5E6E5F9B70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74965" y="1966234"/>
            <a:ext cx="4006770" cy="1417688"/>
          </a:xfrm>
          <a:prstGeom prst="rect">
            <a:avLst/>
          </a:prstGeom>
        </p:spPr>
      </p:pic>
    </p:spTree>
    <p:extLst>
      <p:ext uri="{BB962C8B-B14F-4D97-AF65-F5344CB8AC3E}">
        <p14:creationId xmlns:p14="http://schemas.microsoft.com/office/powerpoint/2010/main" val="1177247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TAC 010817" id="{BEFF9B1C-A6CE-6C44-BF29-E2F04D9688C3}" vid="{0AF3FFAF-A822-3C46-A69B-EF1B3DDC7E8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ATAC template</Template>
  <TotalTime>3617</TotalTime>
  <Words>818</Words>
  <Application>Microsoft Office PowerPoint</Application>
  <PresentationFormat>On-screen Show (16:9)</PresentationFormat>
  <Paragraphs>143</Paragraphs>
  <Slides>13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Courier New</vt:lpstr>
      <vt:lpstr>Franklin Gothic Book</vt:lpstr>
      <vt:lpstr>Symbol</vt:lpstr>
      <vt:lpstr>Wingdings</vt:lpstr>
      <vt:lpstr>Office Theme</vt:lpstr>
      <vt:lpstr>2025 State of the Substance Use  Treatment Industry </vt:lpstr>
      <vt:lpstr> Stampp Corbin  Healthcare Consultant</vt:lpstr>
      <vt:lpstr>Agenda Industry Overview in 60 seconds </vt:lpstr>
      <vt:lpstr>What Services Can You Provide?</vt:lpstr>
      <vt:lpstr>Ever-Changing Health Plans</vt:lpstr>
      <vt:lpstr>Move To Evidence-Based Treatment</vt:lpstr>
      <vt:lpstr>Billing = Denial Management</vt:lpstr>
      <vt:lpstr>Medical Record Review = Denial</vt:lpstr>
      <vt:lpstr>Physicians Make Decisions Act SB 1120</vt:lpstr>
      <vt:lpstr>Appeals = Financial Security</vt:lpstr>
      <vt:lpstr>Non-Transparent Financial Models</vt:lpstr>
      <vt:lpstr>MAT, MAT, MAT!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2019 State of the Substance Use Treatment Industry</dc:title>
  <dc:creator>Microsoft Office User</dc:creator>
  <cp:lastModifiedBy>Stampp Corbin</cp:lastModifiedBy>
  <cp:revision>72</cp:revision>
  <dcterms:created xsi:type="dcterms:W3CDTF">2019-01-26T23:21:48Z</dcterms:created>
  <dcterms:modified xsi:type="dcterms:W3CDTF">2025-01-21T12:44:05Z</dcterms:modified>
</cp:coreProperties>
</file>