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82" r:id="rId2"/>
    <p:sldId id="309" r:id="rId3"/>
    <p:sldId id="310" r:id="rId4"/>
    <p:sldId id="298" r:id="rId5"/>
    <p:sldId id="312" r:id="rId6"/>
    <p:sldId id="305" r:id="rId7"/>
    <p:sldId id="313" r:id="rId8"/>
    <p:sldId id="304" r:id="rId9"/>
    <p:sldId id="316" r:id="rId10"/>
    <p:sldId id="315" r:id="rId11"/>
    <p:sldId id="317" r:id="rId12"/>
    <p:sldId id="318" r:id="rId13"/>
    <p:sldId id="319" r:id="rId14"/>
    <p:sldId id="311" r:id="rId15"/>
    <p:sldId id="321" r:id="rId16"/>
    <p:sldId id="322" r:id="rId17"/>
    <p:sldId id="325" r:id="rId18"/>
    <p:sldId id="326" r:id="rId19"/>
    <p:sldId id="327" r:id="rId20"/>
    <p:sldId id="329" r:id="rId21"/>
    <p:sldId id="330" r:id="rId22"/>
    <p:sldId id="331" r:id="rId23"/>
    <p:sldId id="332" r:id="rId24"/>
    <p:sldId id="335" r:id="rId25"/>
    <p:sldId id="336" r:id="rId26"/>
    <p:sldId id="338" r:id="rId27"/>
    <p:sldId id="343" r:id="rId28"/>
    <p:sldId id="344" r:id="rId29"/>
    <p:sldId id="320" r:id="rId30"/>
    <p:sldId id="345" r:id="rId31"/>
    <p:sldId id="346" r:id="rId32"/>
    <p:sldId id="347" r:id="rId33"/>
    <p:sldId id="348" r:id="rId34"/>
    <p:sldId id="314" r:id="rId35"/>
    <p:sldId id="349" r:id="rId36"/>
    <p:sldId id="351" r:id="rId37"/>
    <p:sldId id="350" r:id="rId38"/>
  </p:sldIdLst>
  <p:sldSz cx="18288000" cy="10287000"/>
  <p:notesSz cx="6858000" cy="9144000"/>
  <p:defaultTex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D8EA3"/>
    <a:srgbClr val="6C0000"/>
    <a:srgbClr val="2B2C29"/>
    <a:srgbClr val="000000"/>
    <a:srgbClr val="460606"/>
    <a:srgbClr val="630909"/>
    <a:srgbClr val="1C1C1C"/>
    <a:srgbClr val="7A3A00"/>
    <a:srgbClr val="ABABAB"/>
    <a:srgbClr val="9EE4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65" autoAdjust="0"/>
    <p:restoredTop sz="94875" autoAdjust="0"/>
  </p:normalViewPr>
  <p:slideViewPr>
    <p:cSldViewPr>
      <p:cViewPr varScale="1">
        <p:scale>
          <a:sx n="69" d="100"/>
          <a:sy n="69" d="100"/>
        </p:scale>
        <p:origin x="822" y="288"/>
      </p:cViewPr>
      <p:guideLst>
        <p:guide orient="horz" pos="3240"/>
        <p:guide pos="5760"/>
      </p:guideLst>
    </p:cSldViewPr>
  </p:slideViewPr>
  <p:notesTextViewPr>
    <p:cViewPr>
      <p:scale>
        <a:sx n="1" d="1"/>
        <a:sy n="1" d="1"/>
      </p:scale>
      <p:origin x="0" y="0"/>
    </p:cViewPr>
  </p:notesTextViewPr>
  <p:notesViewPr>
    <p:cSldViewPr>
      <p:cViewPr varScale="1">
        <p:scale>
          <a:sx n="87" d="100"/>
          <a:sy n="87" d="100"/>
        </p:scale>
        <p:origin x="216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A088A4-831E-4A4F-BB29-706F7A3CBB3F}" type="datetimeFigureOut">
              <a:rPr lang="en-US" smtClean="0"/>
              <a:t>1/22/2025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3368F5-2A09-462C-AB48-F9727F353955}" type="slidenum">
              <a:rPr lang="en-US" smtClean="0"/>
              <a:t>‹#›</a:t>
            </a:fld>
            <a:endParaRPr lang="en-US"/>
          </a:p>
        </p:txBody>
      </p:sp>
    </p:spTree>
    <p:extLst>
      <p:ext uri="{BB962C8B-B14F-4D97-AF65-F5344CB8AC3E}">
        <p14:creationId xmlns:p14="http://schemas.microsoft.com/office/powerpoint/2010/main" val="215177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30A5E-B51C-4C00-9168-D6CB1BD8DC6B}" type="datetimeFigureOut">
              <a:rPr lang="en-US" smtClean="0"/>
              <a:t>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626C9E-18D4-4216-9691-259478786689}" type="slidenum">
              <a:rPr lang="en-US" smtClean="0"/>
              <a:t>‹#›</a:t>
            </a:fld>
            <a:endParaRPr lang="en-US"/>
          </a:p>
        </p:txBody>
      </p:sp>
    </p:spTree>
    <p:extLst>
      <p:ext uri="{BB962C8B-B14F-4D97-AF65-F5344CB8AC3E}">
        <p14:creationId xmlns:p14="http://schemas.microsoft.com/office/powerpoint/2010/main" val="1139427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59F4E-2D79-5549-C2DB-A1D846222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0E29F-9C8E-57D1-1BD6-02CC8F333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E25B6-2892-AA5B-21DB-A7FEC69264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CE3E48-DF35-CB61-644E-62B6034C3772}"/>
              </a:ext>
            </a:extLst>
          </p:cNvPr>
          <p:cNvSpPr>
            <a:spLocks noGrp="1"/>
          </p:cNvSpPr>
          <p:nvPr>
            <p:ph type="sldNum" sz="quarter" idx="5"/>
          </p:nvPr>
        </p:nvSpPr>
        <p:spPr/>
        <p:txBody>
          <a:bodyPr/>
          <a:lstStyle/>
          <a:p>
            <a:fld id="{0C626C9E-18D4-4216-9691-259478786689}" type="slidenum">
              <a:rPr lang="en-US" smtClean="0"/>
              <a:t>5</a:t>
            </a:fld>
            <a:endParaRPr lang="en-US"/>
          </a:p>
        </p:txBody>
      </p:sp>
    </p:spTree>
    <p:extLst>
      <p:ext uri="{BB962C8B-B14F-4D97-AF65-F5344CB8AC3E}">
        <p14:creationId xmlns:p14="http://schemas.microsoft.com/office/powerpoint/2010/main" val="506579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626C9E-18D4-4216-9691-259478786689}" type="slidenum">
              <a:rPr lang="en-US" smtClean="0"/>
              <a:t>6</a:t>
            </a:fld>
            <a:endParaRPr lang="en-US"/>
          </a:p>
        </p:txBody>
      </p:sp>
    </p:spTree>
    <p:extLst>
      <p:ext uri="{BB962C8B-B14F-4D97-AF65-F5344CB8AC3E}">
        <p14:creationId xmlns:p14="http://schemas.microsoft.com/office/powerpoint/2010/main" val="1592482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30DBE-8D35-8A94-48F7-59AD08581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9762F-A9CF-33BE-FDCB-0F3DE30C44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4CCD08-27AF-C167-6A08-ECB892BCE0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32F748-0081-BA6C-60C5-128288D7D7D7}"/>
              </a:ext>
            </a:extLst>
          </p:cNvPr>
          <p:cNvSpPr>
            <a:spLocks noGrp="1"/>
          </p:cNvSpPr>
          <p:nvPr>
            <p:ph type="sldNum" sz="quarter" idx="5"/>
          </p:nvPr>
        </p:nvSpPr>
        <p:spPr/>
        <p:txBody>
          <a:bodyPr/>
          <a:lstStyle/>
          <a:p>
            <a:fld id="{0C626C9E-18D4-4216-9691-259478786689}" type="slidenum">
              <a:rPr lang="en-US" smtClean="0"/>
              <a:t>7</a:t>
            </a:fld>
            <a:endParaRPr lang="en-US"/>
          </a:p>
        </p:txBody>
      </p:sp>
    </p:spTree>
    <p:extLst>
      <p:ext uri="{BB962C8B-B14F-4D97-AF65-F5344CB8AC3E}">
        <p14:creationId xmlns:p14="http://schemas.microsoft.com/office/powerpoint/2010/main" val="3713488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94D74-AFE7-4035-7839-F9EB5F630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E4C6E-F9AD-3CB2-2FDC-BDEEAF368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0392BC-89BE-D480-E7FD-8122A9063D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40ABD1-32C4-6700-648C-1546BE97DFB5}"/>
              </a:ext>
            </a:extLst>
          </p:cNvPr>
          <p:cNvSpPr>
            <a:spLocks noGrp="1"/>
          </p:cNvSpPr>
          <p:nvPr>
            <p:ph type="sldNum" sz="quarter" idx="5"/>
          </p:nvPr>
        </p:nvSpPr>
        <p:spPr/>
        <p:txBody>
          <a:bodyPr/>
          <a:lstStyle/>
          <a:p>
            <a:fld id="{0C626C9E-18D4-4216-9691-259478786689}" type="slidenum">
              <a:rPr lang="en-US" smtClean="0"/>
              <a:t>9</a:t>
            </a:fld>
            <a:endParaRPr lang="en-US"/>
          </a:p>
        </p:txBody>
      </p:sp>
    </p:spTree>
    <p:extLst>
      <p:ext uri="{BB962C8B-B14F-4D97-AF65-F5344CB8AC3E}">
        <p14:creationId xmlns:p14="http://schemas.microsoft.com/office/powerpoint/2010/main" val="2439607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COLOR TITL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195640"/>
            <a:ext cx="15544800" cy="2205038"/>
          </a:xfrm>
        </p:spPr>
        <p:txBody>
          <a:bodyPr/>
          <a:lstStyle/>
          <a:p>
            <a:r>
              <a:rPr lang="en-US"/>
              <a:t>Click to edit Master title style</a:t>
            </a:r>
          </a:p>
        </p:txBody>
      </p:sp>
      <p:sp>
        <p:nvSpPr>
          <p:cNvPr id="3" name="Subtitle 2"/>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B4E5303-C2EB-42DC-A6E9-700862D71BB8}"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FED6-5643-491D-A880-49ECC1D2F6FF}" type="slidenum">
              <a:rPr lang="en-US" smtClean="0"/>
              <a:t>‹#›</a:t>
            </a:fld>
            <a:endParaRPr lang="en-US"/>
          </a:p>
        </p:txBody>
      </p:sp>
    </p:spTree>
    <p:extLst>
      <p:ext uri="{BB962C8B-B14F-4D97-AF65-F5344CB8AC3E}">
        <p14:creationId xmlns:p14="http://schemas.microsoft.com/office/powerpoint/2010/main" val="2500610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st_Slide_ANIM">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E035B05C-581E-E9F6-481D-30A3368450D7}"/>
              </a:ext>
            </a:extLst>
          </p:cNvPr>
          <p:cNvSpPr>
            <a:spLocks noGrp="1"/>
          </p:cNvSpPr>
          <p:nvPr>
            <p:ph type="pic" sz="quarter" idx="10"/>
          </p:nvPr>
        </p:nvSpPr>
        <p:spPr>
          <a:xfrm>
            <a:off x="-381000" y="723900"/>
            <a:ext cx="11811000" cy="3200400"/>
          </a:xfrm>
          <a:prstGeom prst="roundRect">
            <a:avLst>
              <a:gd name="adj" fmla="val 11139"/>
            </a:avLst>
          </a:prstGeom>
        </p:spPr>
        <p:txBody>
          <a:bodyPr/>
          <a:lstStyle/>
          <a:p>
            <a:endParaRPr lang="en-US"/>
          </a:p>
        </p:txBody>
      </p:sp>
      <p:sp>
        <p:nvSpPr>
          <p:cNvPr id="17" name="Picture Placeholder 15">
            <a:extLst>
              <a:ext uri="{FF2B5EF4-FFF2-40B4-BE49-F238E27FC236}">
                <a16:creationId xmlns:a16="http://schemas.microsoft.com/office/drawing/2014/main" id="{03D479A6-5F86-74EB-C719-B60EB94E417D}"/>
              </a:ext>
            </a:extLst>
          </p:cNvPr>
          <p:cNvSpPr>
            <a:spLocks noGrp="1"/>
          </p:cNvSpPr>
          <p:nvPr>
            <p:ph type="pic" sz="quarter" idx="11"/>
          </p:nvPr>
        </p:nvSpPr>
        <p:spPr>
          <a:xfrm>
            <a:off x="12420600" y="723900"/>
            <a:ext cx="11811000" cy="3200400"/>
          </a:xfrm>
          <a:prstGeom prst="roundRect">
            <a:avLst>
              <a:gd name="adj" fmla="val 11139"/>
            </a:avLst>
          </a:prstGeom>
        </p:spPr>
        <p:txBody>
          <a:bodyPr/>
          <a:lstStyle/>
          <a:p>
            <a:endParaRPr lang="en-US"/>
          </a:p>
        </p:txBody>
      </p:sp>
    </p:spTree>
    <p:extLst>
      <p:ext uri="{BB962C8B-B14F-4D97-AF65-F5344CB8AC3E}">
        <p14:creationId xmlns:p14="http://schemas.microsoft.com/office/powerpoint/2010/main" val="3671944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Piece_Slide_ANIM">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E035B05C-581E-E9F6-481D-30A3368450D7}"/>
              </a:ext>
            </a:extLst>
          </p:cNvPr>
          <p:cNvSpPr>
            <a:spLocks noGrp="1"/>
          </p:cNvSpPr>
          <p:nvPr>
            <p:ph type="pic" sz="quarter" idx="10"/>
          </p:nvPr>
        </p:nvSpPr>
        <p:spPr>
          <a:xfrm>
            <a:off x="-381000" y="723900"/>
            <a:ext cx="11811000" cy="3200400"/>
          </a:xfrm>
          <a:prstGeom prst="roundRect">
            <a:avLst>
              <a:gd name="adj" fmla="val 11139"/>
            </a:avLst>
          </a:prstGeom>
        </p:spPr>
        <p:txBody>
          <a:bodyPr/>
          <a:lstStyle/>
          <a:p>
            <a:endParaRPr lang="en-US"/>
          </a:p>
        </p:txBody>
      </p:sp>
      <p:sp>
        <p:nvSpPr>
          <p:cNvPr id="17" name="Picture Placeholder 15">
            <a:extLst>
              <a:ext uri="{FF2B5EF4-FFF2-40B4-BE49-F238E27FC236}">
                <a16:creationId xmlns:a16="http://schemas.microsoft.com/office/drawing/2014/main" id="{03D479A6-5F86-74EB-C719-B60EB94E417D}"/>
              </a:ext>
            </a:extLst>
          </p:cNvPr>
          <p:cNvSpPr>
            <a:spLocks noGrp="1"/>
          </p:cNvSpPr>
          <p:nvPr>
            <p:ph type="pic" sz="quarter" idx="11"/>
          </p:nvPr>
        </p:nvSpPr>
        <p:spPr>
          <a:xfrm>
            <a:off x="12420600" y="723900"/>
            <a:ext cx="11811000" cy="3200400"/>
          </a:xfrm>
          <a:prstGeom prst="roundRect">
            <a:avLst>
              <a:gd name="adj" fmla="val 11139"/>
            </a:avLst>
          </a:prstGeom>
        </p:spPr>
        <p:txBody>
          <a:bodyPr/>
          <a:lstStyle/>
          <a:p>
            <a:endParaRPr lang="en-US"/>
          </a:p>
        </p:txBody>
      </p:sp>
      <p:sp>
        <p:nvSpPr>
          <p:cNvPr id="2" name="Picture Placeholder 15">
            <a:extLst>
              <a:ext uri="{FF2B5EF4-FFF2-40B4-BE49-F238E27FC236}">
                <a16:creationId xmlns:a16="http://schemas.microsoft.com/office/drawing/2014/main" id="{0B050B61-122D-6BD2-A113-BA0A0D4D0AEB}"/>
              </a:ext>
            </a:extLst>
          </p:cNvPr>
          <p:cNvSpPr>
            <a:spLocks noGrp="1"/>
          </p:cNvSpPr>
          <p:nvPr>
            <p:ph type="pic" sz="quarter" idx="12"/>
          </p:nvPr>
        </p:nvSpPr>
        <p:spPr>
          <a:xfrm>
            <a:off x="-5943600" y="6363768"/>
            <a:ext cx="11811000" cy="3200400"/>
          </a:xfrm>
          <a:prstGeom prst="roundRect">
            <a:avLst>
              <a:gd name="adj" fmla="val 11139"/>
            </a:avLst>
          </a:prstGeom>
        </p:spPr>
        <p:txBody>
          <a:bodyPr/>
          <a:lstStyle/>
          <a:p>
            <a:endParaRPr lang="en-US"/>
          </a:p>
        </p:txBody>
      </p:sp>
      <p:sp>
        <p:nvSpPr>
          <p:cNvPr id="3" name="Picture Placeholder 15">
            <a:extLst>
              <a:ext uri="{FF2B5EF4-FFF2-40B4-BE49-F238E27FC236}">
                <a16:creationId xmlns:a16="http://schemas.microsoft.com/office/drawing/2014/main" id="{4D4B0EA1-8A65-4D9E-0E30-598508519EBD}"/>
              </a:ext>
            </a:extLst>
          </p:cNvPr>
          <p:cNvSpPr>
            <a:spLocks noGrp="1"/>
          </p:cNvSpPr>
          <p:nvPr>
            <p:ph type="pic" sz="quarter" idx="13"/>
          </p:nvPr>
        </p:nvSpPr>
        <p:spPr>
          <a:xfrm>
            <a:off x="6858000" y="6363768"/>
            <a:ext cx="11811000" cy="3200400"/>
          </a:xfrm>
          <a:prstGeom prst="roundRect">
            <a:avLst>
              <a:gd name="adj" fmla="val 11139"/>
            </a:avLst>
          </a:prstGeom>
        </p:spPr>
        <p:txBody>
          <a:bodyPr/>
          <a:lstStyle/>
          <a:p>
            <a:endParaRPr lang="en-US"/>
          </a:p>
        </p:txBody>
      </p:sp>
    </p:spTree>
    <p:extLst>
      <p:ext uri="{BB962C8B-B14F-4D97-AF65-F5344CB8AC3E}">
        <p14:creationId xmlns:p14="http://schemas.microsoft.com/office/powerpoint/2010/main" val="4239131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n">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898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FT_SLANT_PIC">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18B1D0E-FB0B-453C-82D7-461434401A46}"/>
              </a:ext>
            </a:extLst>
          </p:cNvPr>
          <p:cNvSpPr>
            <a:spLocks noGrp="1"/>
          </p:cNvSpPr>
          <p:nvPr>
            <p:ph type="pic" sz="quarter" idx="13"/>
          </p:nvPr>
        </p:nvSpPr>
        <p:spPr>
          <a:xfrm>
            <a:off x="228601" y="227306"/>
            <a:ext cx="4571036" cy="8563707"/>
          </a:xfrm>
          <a:custGeom>
            <a:avLst/>
            <a:gdLst>
              <a:gd name="connsiteX0" fmla="*/ 0 w 5029200"/>
              <a:gd name="connsiteY0" fmla="*/ 0 h 3276600"/>
              <a:gd name="connsiteX1" fmla="*/ 4483089 w 5029200"/>
              <a:gd name="connsiteY1" fmla="*/ 0 h 3276600"/>
              <a:gd name="connsiteX2" fmla="*/ 5029200 w 5029200"/>
              <a:gd name="connsiteY2" fmla="*/ 546111 h 3276600"/>
              <a:gd name="connsiteX3" fmla="*/ 5029200 w 5029200"/>
              <a:gd name="connsiteY3" fmla="*/ 3276600 h 3276600"/>
              <a:gd name="connsiteX4" fmla="*/ 0 w 5029200"/>
              <a:gd name="connsiteY4" fmla="*/ 3276600 h 3276600"/>
              <a:gd name="connsiteX5" fmla="*/ 0 w 5029200"/>
              <a:gd name="connsiteY5" fmla="*/ 0 h 3276600"/>
              <a:gd name="connsiteX0" fmla="*/ 0 w 5029200"/>
              <a:gd name="connsiteY0" fmla="*/ 0 h 3276600"/>
              <a:gd name="connsiteX1" fmla="*/ 4483089 w 5029200"/>
              <a:gd name="connsiteY1" fmla="*/ 0 h 3276600"/>
              <a:gd name="connsiteX2" fmla="*/ 5029200 w 5029200"/>
              <a:gd name="connsiteY2" fmla="*/ 3276600 h 3276600"/>
              <a:gd name="connsiteX3" fmla="*/ 0 w 5029200"/>
              <a:gd name="connsiteY3" fmla="*/ 3276600 h 3276600"/>
              <a:gd name="connsiteX4" fmla="*/ 0 w 5029200"/>
              <a:gd name="connsiteY4" fmla="*/ 0 h 3276600"/>
              <a:gd name="connsiteX0" fmla="*/ 0 w 9125427"/>
              <a:gd name="connsiteY0" fmla="*/ 1289539 h 4566139"/>
              <a:gd name="connsiteX1" fmla="*/ 9125427 w 9125427"/>
              <a:gd name="connsiteY1" fmla="*/ 0 h 4566139"/>
              <a:gd name="connsiteX2" fmla="*/ 5029200 w 9125427"/>
              <a:gd name="connsiteY2" fmla="*/ 4566139 h 4566139"/>
              <a:gd name="connsiteX3" fmla="*/ 0 w 9125427"/>
              <a:gd name="connsiteY3" fmla="*/ 4566139 h 4566139"/>
              <a:gd name="connsiteX4" fmla="*/ 0 w 9125427"/>
              <a:gd name="connsiteY4" fmla="*/ 1289539 h 4566139"/>
              <a:gd name="connsiteX0" fmla="*/ 0 w 9144000"/>
              <a:gd name="connsiteY0" fmla="*/ 1289539 h 4566139"/>
              <a:gd name="connsiteX1" fmla="*/ 9125427 w 9144000"/>
              <a:gd name="connsiteY1" fmla="*/ 0 h 4566139"/>
              <a:gd name="connsiteX2" fmla="*/ 9144000 w 9144000"/>
              <a:gd name="connsiteY2" fmla="*/ 2303585 h 4566139"/>
              <a:gd name="connsiteX3" fmla="*/ 0 w 9144000"/>
              <a:gd name="connsiteY3" fmla="*/ 4566139 h 4566139"/>
              <a:gd name="connsiteX4" fmla="*/ 0 w 9144000"/>
              <a:gd name="connsiteY4" fmla="*/ 1289539 h 4566139"/>
              <a:gd name="connsiteX0" fmla="*/ 0 w 9145598"/>
              <a:gd name="connsiteY0" fmla="*/ 1296262 h 4572862"/>
              <a:gd name="connsiteX1" fmla="*/ 9145598 w 9145598"/>
              <a:gd name="connsiteY1" fmla="*/ 0 h 4572862"/>
              <a:gd name="connsiteX2" fmla="*/ 9144000 w 9145598"/>
              <a:gd name="connsiteY2" fmla="*/ 2310308 h 4572862"/>
              <a:gd name="connsiteX3" fmla="*/ 0 w 9145598"/>
              <a:gd name="connsiteY3" fmla="*/ 4572862 h 4572862"/>
              <a:gd name="connsiteX4" fmla="*/ 0 w 9145598"/>
              <a:gd name="connsiteY4" fmla="*/ 1296262 h 4572862"/>
              <a:gd name="connsiteX0" fmla="*/ 0 w 9145598"/>
              <a:gd name="connsiteY0" fmla="*/ 1296262 h 4572862"/>
              <a:gd name="connsiteX1" fmla="*/ 9145598 w 9145598"/>
              <a:gd name="connsiteY1" fmla="*/ 0 h 4572862"/>
              <a:gd name="connsiteX2" fmla="*/ 9144000 w 9145598"/>
              <a:gd name="connsiteY2" fmla="*/ 2310308 h 4572862"/>
              <a:gd name="connsiteX3" fmla="*/ 0 w 9145598"/>
              <a:gd name="connsiteY3" fmla="*/ 4572862 h 4572862"/>
              <a:gd name="connsiteX4" fmla="*/ 0 w 9145598"/>
              <a:gd name="connsiteY4" fmla="*/ 1296262 h 4572862"/>
              <a:gd name="connsiteX0" fmla="*/ 0 w 9145598"/>
              <a:gd name="connsiteY0" fmla="*/ 1296262 h 5709138"/>
              <a:gd name="connsiteX1" fmla="*/ 9145598 w 9145598"/>
              <a:gd name="connsiteY1" fmla="*/ 0 h 5709138"/>
              <a:gd name="connsiteX2" fmla="*/ 9144000 w 9145598"/>
              <a:gd name="connsiteY2" fmla="*/ 2310308 h 5709138"/>
              <a:gd name="connsiteX3" fmla="*/ 6091518 w 9145598"/>
              <a:gd name="connsiteY3" fmla="*/ 5709138 h 5709138"/>
              <a:gd name="connsiteX4" fmla="*/ 0 w 9145598"/>
              <a:gd name="connsiteY4" fmla="*/ 1296262 h 5709138"/>
              <a:gd name="connsiteX0" fmla="*/ 6723 w 3054080"/>
              <a:gd name="connsiteY0" fmla="*/ 3387280 h 5709138"/>
              <a:gd name="connsiteX1" fmla="*/ 3054080 w 3054080"/>
              <a:gd name="connsiteY1" fmla="*/ 0 h 5709138"/>
              <a:gd name="connsiteX2" fmla="*/ 3052482 w 3054080"/>
              <a:gd name="connsiteY2" fmla="*/ 2310308 h 5709138"/>
              <a:gd name="connsiteX3" fmla="*/ 0 w 3054080"/>
              <a:gd name="connsiteY3" fmla="*/ 5709138 h 5709138"/>
              <a:gd name="connsiteX4" fmla="*/ 6723 w 3054080"/>
              <a:gd name="connsiteY4" fmla="*/ 3387280 h 5709138"/>
              <a:gd name="connsiteX0" fmla="*/ 0 w 3047357"/>
              <a:gd name="connsiteY0" fmla="*/ 3387280 h 5709138"/>
              <a:gd name="connsiteX1" fmla="*/ 3047357 w 3047357"/>
              <a:gd name="connsiteY1" fmla="*/ 0 h 5709138"/>
              <a:gd name="connsiteX2" fmla="*/ 3045759 w 3047357"/>
              <a:gd name="connsiteY2" fmla="*/ 2310308 h 5709138"/>
              <a:gd name="connsiteX3" fmla="*/ 0 w 3047357"/>
              <a:gd name="connsiteY3" fmla="*/ 5709138 h 5709138"/>
              <a:gd name="connsiteX4" fmla="*/ 0 w 3047357"/>
              <a:gd name="connsiteY4" fmla="*/ 3387280 h 5709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357" h="5709138">
                <a:moveTo>
                  <a:pt x="0" y="3387280"/>
                </a:moveTo>
                <a:lnTo>
                  <a:pt x="3047357" y="0"/>
                </a:lnTo>
                <a:cubicBezTo>
                  <a:pt x="3046824" y="770103"/>
                  <a:pt x="3046292" y="1540205"/>
                  <a:pt x="3045759" y="2310308"/>
                </a:cubicBezTo>
                <a:lnTo>
                  <a:pt x="0" y="5709138"/>
                </a:lnTo>
                <a:lnTo>
                  <a:pt x="0" y="3387280"/>
                </a:lnTo>
                <a:close/>
              </a:path>
            </a:pathLst>
          </a:custGeom>
        </p:spPr>
        <p:txBody>
          <a:bodyPr/>
          <a:lstStyle/>
          <a:p>
            <a:endParaRPr lang="en-US" dirty="0"/>
          </a:p>
        </p:txBody>
      </p:sp>
    </p:spTree>
    <p:extLst>
      <p:ext uri="{BB962C8B-B14F-4D97-AF65-F5344CB8AC3E}">
        <p14:creationId xmlns:p14="http://schemas.microsoft.com/office/powerpoint/2010/main" val="2183860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_Picture_P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E76740D-DA75-4E1E-A1AF-A0DAFD1D9228}"/>
              </a:ext>
            </a:extLst>
          </p:cNvPr>
          <p:cNvSpPr>
            <a:spLocks noGrp="1"/>
          </p:cNvSpPr>
          <p:nvPr>
            <p:ph type="pic" sz="quarter" idx="10"/>
          </p:nvPr>
        </p:nvSpPr>
        <p:spPr>
          <a:xfrm>
            <a:off x="0" y="0"/>
            <a:ext cx="18288000" cy="10287000"/>
          </a:xfrm>
        </p:spPr>
        <p:txBody>
          <a:bodyPr/>
          <a:lstStyle/>
          <a:p>
            <a:endParaRPr lang="en-US"/>
          </a:p>
        </p:txBody>
      </p:sp>
    </p:spTree>
    <p:extLst>
      <p:ext uri="{BB962C8B-B14F-4D97-AF65-F5344CB8AC3E}">
        <p14:creationId xmlns:p14="http://schemas.microsoft.com/office/powerpoint/2010/main" val="3376817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_pic">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124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D08A8DC-FBAE-ED87-FE7A-0CB3C11D3893}"/>
              </a:ext>
            </a:extLst>
          </p:cNvPr>
          <p:cNvSpPr>
            <a:spLocks noGrp="1"/>
          </p:cNvSpPr>
          <p:nvPr>
            <p:ph type="pic" sz="quarter" idx="10"/>
          </p:nvPr>
        </p:nvSpPr>
        <p:spPr>
          <a:xfrm>
            <a:off x="6076950" y="-266700"/>
            <a:ext cx="8229600" cy="4419600"/>
          </a:xfrm>
          <a:prstGeom prst="roundRect">
            <a:avLst>
              <a:gd name="adj" fmla="val 7018"/>
            </a:avLst>
          </a:prstGeom>
        </p:spPr>
        <p:txBody>
          <a:bodyPr/>
          <a:lstStyle/>
          <a:p>
            <a:endParaRPr lang="en-US"/>
          </a:p>
        </p:txBody>
      </p:sp>
    </p:spTree>
    <p:extLst>
      <p:ext uri="{BB962C8B-B14F-4D97-AF65-F5344CB8AC3E}">
        <p14:creationId xmlns:p14="http://schemas.microsoft.com/office/powerpoint/2010/main" val="3000594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85000"/>
                <a:lumOff val="15000"/>
              </a:schemeClr>
            </a:gs>
            <a:gs pos="100000">
              <a:schemeClr val="tx1">
                <a:lumMod val="95000"/>
                <a:lumOff val="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7"/>
            <a:ext cx="16459200" cy="1714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4400" y="2400302"/>
            <a:ext cx="16459200" cy="67889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534527"/>
            <a:ext cx="42672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B4E5303-C2EB-42DC-A6E9-700862D71BB8}" type="datetimeFigureOut">
              <a:rPr lang="en-US" smtClean="0"/>
              <a:t>1/22/2025</a:t>
            </a:fld>
            <a:endParaRPr lang="en-US"/>
          </a:p>
        </p:txBody>
      </p:sp>
      <p:sp>
        <p:nvSpPr>
          <p:cNvPr id="5" name="Footer Placeholder 4"/>
          <p:cNvSpPr>
            <a:spLocks noGrp="1"/>
          </p:cNvSpPr>
          <p:nvPr>
            <p:ph type="ftr" sz="quarter" idx="3"/>
          </p:nvPr>
        </p:nvSpPr>
        <p:spPr>
          <a:xfrm>
            <a:off x="6248400" y="9534527"/>
            <a:ext cx="5791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3106400" y="9534527"/>
            <a:ext cx="42672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78C9FED6-5643-491D-A880-49ECC1D2F6FF}" type="slidenum">
              <a:rPr lang="en-US" smtClean="0"/>
              <a:t>‹#›</a:t>
            </a:fld>
            <a:endParaRPr lang="en-US"/>
          </a:p>
        </p:txBody>
      </p:sp>
    </p:spTree>
    <p:extLst>
      <p:ext uri="{BB962C8B-B14F-4D97-AF65-F5344CB8AC3E}">
        <p14:creationId xmlns:p14="http://schemas.microsoft.com/office/powerpoint/2010/main" val="126777537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7" r:id="rId4"/>
    <p:sldLayoutId id="2147483658" r:id="rId5"/>
    <p:sldLayoutId id="2147483656" r:id="rId6"/>
    <p:sldLayoutId id="2147483659" r:id="rId7"/>
    <p:sldLayoutId id="2147483655" r:id="rId8"/>
  </p:sldLayoutIdLst>
  <p:txStyles>
    <p:titleStyle>
      <a:lvl1pPr algn="ctr" defTabSz="13716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13716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4425" indent="-428625" algn="l" defTabSz="1371600"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4500" indent="-342900" algn="l" defTabSz="13716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0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861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19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77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5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atac.us14.list-manage.com/track/click?u=be4673d720ebe5f995b6cb879&amp;id=adc53a4edb&amp;e=9f57c62b8c" TargetMode="External"/><Relationship Id="rId4" Type="http://schemas.openxmlformats.org/officeDocument/2006/relationships/hyperlink" Target="https://atac.us14.list-manage.com/track/click?u=be4673d720ebe5f995b6cb879&amp;id=86e4a68385&amp;e=9f57c62b8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leginfo.legislature.ca.gov/faces/billTextClient.xhtml?bill_id=202320240SB525"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leginfo.legislature.ca.gov/faces/billTextClient.xhtml?bill_id=202320240SB159"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46730347-62B8-F017-1393-A77B0CED27A0}"/>
              </a:ext>
            </a:extLst>
          </p:cNvPr>
          <p:cNvSpPr/>
          <p:nvPr/>
        </p:nvSpPr>
        <p:spPr>
          <a:xfrm>
            <a:off x="8915400" y="723900"/>
            <a:ext cx="7620000" cy="6019800"/>
          </a:xfrm>
          <a:prstGeom prst="roundRect">
            <a:avLst>
              <a:gd name="adj" fmla="val 8139"/>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7" name="Rectangle: Rounded Corners 6">
            <a:extLst>
              <a:ext uri="{FF2B5EF4-FFF2-40B4-BE49-F238E27FC236}">
                <a16:creationId xmlns:a16="http://schemas.microsoft.com/office/drawing/2014/main" id="{C3C70D0E-E4AA-F9BF-0D97-E4BA4434F934}"/>
              </a:ext>
            </a:extLst>
          </p:cNvPr>
          <p:cNvSpPr/>
          <p:nvPr/>
        </p:nvSpPr>
        <p:spPr>
          <a:xfrm>
            <a:off x="4572000" y="2552700"/>
            <a:ext cx="4114800" cy="5638800"/>
          </a:xfrm>
          <a:prstGeom prst="roundRect">
            <a:avLst>
              <a:gd name="adj" fmla="val 83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2AC77442-F25A-CFC9-C465-6B1EDD9BE25F}"/>
              </a:ext>
            </a:extLst>
          </p:cNvPr>
          <p:cNvSpPr/>
          <p:nvPr/>
        </p:nvSpPr>
        <p:spPr>
          <a:xfrm>
            <a:off x="-1066800" y="3238500"/>
            <a:ext cx="13792200" cy="20955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93" name="TextBox 92">
            <a:extLst>
              <a:ext uri="{FF2B5EF4-FFF2-40B4-BE49-F238E27FC236}">
                <a16:creationId xmlns:a16="http://schemas.microsoft.com/office/drawing/2014/main" id="{6132051C-C31C-4422-A3AA-8E657AC01290}"/>
              </a:ext>
            </a:extLst>
          </p:cNvPr>
          <p:cNvSpPr txBox="1"/>
          <p:nvPr/>
        </p:nvSpPr>
        <p:spPr>
          <a:xfrm rot="21584867">
            <a:off x="843428" y="2959003"/>
            <a:ext cx="11501303" cy="2400657"/>
          </a:xfrm>
          <a:prstGeom prst="rect">
            <a:avLst/>
          </a:prstGeom>
          <a:noFill/>
          <a:ln>
            <a:noFill/>
          </a:ln>
          <a:effectLst/>
        </p:spPr>
        <p:txBody>
          <a:bodyPr wrap="square" rtlCol="0">
            <a:spAutoFit/>
          </a:bodyPr>
          <a:lstStyle/>
          <a:p>
            <a:pPr algn="ctr"/>
            <a:r>
              <a:rPr lang="en-US" sz="15000" b="1" spc="-450"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ATAC</a:t>
            </a:r>
          </a:p>
        </p:txBody>
      </p:sp>
      <p:sp>
        <p:nvSpPr>
          <p:cNvPr id="147" name="TextBox 146">
            <a:extLst>
              <a:ext uri="{FF2B5EF4-FFF2-40B4-BE49-F238E27FC236}">
                <a16:creationId xmlns:a16="http://schemas.microsoft.com/office/drawing/2014/main" id="{34B705A1-2780-4508-99D2-39B482FDD2C6}"/>
              </a:ext>
            </a:extLst>
          </p:cNvPr>
          <p:cNvSpPr txBox="1"/>
          <p:nvPr/>
        </p:nvSpPr>
        <p:spPr>
          <a:xfrm rot="21584867">
            <a:off x="8943671" y="6849118"/>
            <a:ext cx="8609934" cy="1323439"/>
          </a:xfrm>
          <a:prstGeom prst="rect">
            <a:avLst/>
          </a:prstGeom>
          <a:noFill/>
          <a:ln>
            <a:noFill/>
          </a:ln>
        </p:spPr>
        <p:txBody>
          <a:bodyPr wrap="square" rtlCol="0">
            <a:spAutoFit/>
          </a:bodyPr>
          <a:lstStyle/>
          <a:p>
            <a:pPr>
              <a:lnSpc>
                <a:spcPts val="4800"/>
              </a:lnSpc>
            </a:pPr>
            <a:r>
              <a:rPr lang="en-US" sz="4500" dirty="0">
                <a:ln w="19050">
                  <a:noFill/>
                  <a:round/>
                </a:ln>
                <a:latin typeface="Century Gothic" panose="020B0502020202020204" pitchFamily="34" charset="0"/>
                <a:ea typeface="Tahoma" panose="020B0604030504040204" pitchFamily="34" charset="0"/>
                <a:cs typeface="Arial" panose="020B0604020202020204" pitchFamily="34" charset="0"/>
              </a:rPr>
              <a:t>THAT MAY IMPACT YOUR BUSINESS</a:t>
            </a:r>
          </a:p>
        </p:txBody>
      </p:sp>
      <p:sp>
        <p:nvSpPr>
          <p:cNvPr id="3" name="TextBox 2">
            <a:extLst>
              <a:ext uri="{FF2B5EF4-FFF2-40B4-BE49-F238E27FC236}">
                <a16:creationId xmlns:a16="http://schemas.microsoft.com/office/drawing/2014/main" id="{9E972A7F-524B-500C-399F-6EED91C51CB1}"/>
              </a:ext>
            </a:extLst>
          </p:cNvPr>
          <p:cNvSpPr txBox="1"/>
          <p:nvPr/>
        </p:nvSpPr>
        <p:spPr>
          <a:xfrm rot="21584867">
            <a:off x="9147539" y="5090772"/>
            <a:ext cx="10667744" cy="1631216"/>
          </a:xfrm>
          <a:prstGeom prst="rect">
            <a:avLst/>
          </a:prstGeom>
          <a:noFill/>
          <a:ln>
            <a:noFill/>
          </a:ln>
          <a:effectLst/>
        </p:spPr>
        <p:txBody>
          <a:bodyPr wrap="square" rtlCol="0">
            <a:spAutoFit/>
          </a:bodyPr>
          <a:lstStyle/>
          <a:p>
            <a:r>
              <a:rPr lang="en-US" sz="10000" spc="-450" dirty="0">
                <a:ln w="19050">
                  <a:noFill/>
                  <a:round/>
                </a:ln>
                <a:solidFill>
                  <a:schemeClr val="tx2">
                    <a:lumMod val="75000"/>
                  </a:schemeClr>
                </a:solidFill>
                <a:latin typeface="Century Gothic" panose="020B0502020202020204" pitchFamily="34" charset="0"/>
                <a:ea typeface="Tahoma" panose="020B0604030504040204" pitchFamily="34" charset="0"/>
                <a:cs typeface="Tahoma" panose="020B0604030504040204" pitchFamily="34" charset="0"/>
              </a:rPr>
              <a:t>2024 Laws</a:t>
            </a:r>
          </a:p>
        </p:txBody>
      </p:sp>
    </p:spTree>
    <p:extLst>
      <p:ext uri="{BB962C8B-B14F-4D97-AF65-F5344CB8AC3E}">
        <p14:creationId xmlns:p14="http://schemas.microsoft.com/office/powerpoint/2010/main" val="338379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700"/>
                                  </p:stCondLst>
                                  <p:childTnLst>
                                    <p:set>
                                      <p:cBhvr>
                                        <p:cTn id="10" dur="1" fill="hold">
                                          <p:stCondLst>
                                            <p:cond delay="0"/>
                                          </p:stCondLst>
                                        </p:cTn>
                                        <p:tgtEl>
                                          <p:spTgt spid="93"/>
                                        </p:tgtEl>
                                        <p:attrNameLst>
                                          <p:attrName>style.visibility</p:attrName>
                                        </p:attrNameLst>
                                      </p:cBhvr>
                                      <p:to>
                                        <p:strVal val="visible"/>
                                      </p:to>
                                    </p:set>
                                    <p:animEffect transition="in" filter="randombar(horizontal)">
                                      <p:cBhvr>
                                        <p:cTn id="11" dur="400"/>
                                        <p:tgtEl>
                                          <p:spTgt spid="93"/>
                                        </p:tgtEl>
                                      </p:cBhvr>
                                    </p:animEffect>
                                  </p:childTnLst>
                                </p:cTn>
                              </p:par>
                              <p:par>
                                <p:cTn id="12" presetID="2" presetClass="entr" presetSubtype="2" decel="40000" fill="hold" grpId="0" nodeType="withEffect">
                                  <p:stCondLst>
                                    <p:cond delay="7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53" presetClass="entr" presetSubtype="528" fill="hold" grpId="0" nodeType="withEffect">
                                  <p:stCondLst>
                                    <p:cond delay="1000"/>
                                  </p:stCondLst>
                                  <p:childTnLst>
                                    <p:set>
                                      <p:cBhvr>
                                        <p:cTn id="17" dur="1" fill="hold">
                                          <p:stCondLst>
                                            <p:cond delay="0"/>
                                          </p:stCondLst>
                                        </p:cTn>
                                        <p:tgtEl>
                                          <p:spTgt spid="147"/>
                                        </p:tgtEl>
                                        <p:attrNameLst>
                                          <p:attrName>style.visibility</p:attrName>
                                        </p:attrNameLst>
                                      </p:cBhvr>
                                      <p:to>
                                        <p:strVal val="visible"/>
                                      </p:to>
                                    </p:set>
                                    <p:anim calcmode="lin" valueType="num">
                                      <p:cBhvr>
                                        <p:cTn id="18" dur="500" fill="hold"/>
                                        <p:tgtEl>
                                          <p:spTgt spid="147"/>
                                        </p:tgtEl>
                                        <p:attrNameLst>
                                          <p:attrName>ppt_w</p:attrName>
                                        </p:attrNameLst>
                                      </p:cBhvr>
                                      <p:tavLst>
                                        <p:tav tm="0">
                                          <p:val>
                                            <p:fltVal val="0"/>
                                          </p:val>
                                        </p:tav>
                                        <p:tav tm="100000">
                                          <p:val>
                                            <p:strVal val="#ppt_w"/>
                                          </p:val>
                                        </p:tav>
                                      </p:tavLst>
                                    </p:anim>
                                    <p:anim calcmode="lin" valueType="num">
                                      <p:cBhvr>
                                        <p:cTn id="19" dur="500" fill="hold"/>
                                        <p:tgtEl>
                                          <p:spTgt spid="147"/>
                                        </p:tgtEl>
                                        <p:attrNameLst>
                                          <p:attrName>ppt_h</p:attrName>
                                        </p:attrNameLst>
                                      </p:cBhvr>
                                      <p:tavLst>
                                        <p:tav tm="0">
                                          <p:val>
                                            <p:fltVal val="0"/>
                                          </p:val>
                                        </p:tav>
                                        <p:tav tm="100000">
                                          <p:val>
                                            <p:strVal val="#ppt_h"/>
                                          </p:val>
                                        </p:tav>
                                      </p:tavLst>
                                    </p:anim>
                                    <p:animEffect transition="in" filter="fade">
                                      <p:cBhvr>
                                        <p:cTn id="20" dur="500"/>
                                        <p:tgtEl>
                                          <p:spTgt spid="147"/>
                                        </p:tgtEl>
                                      </p:cBhvr>
                                    </p:animEffect>
                                    <p:anim calcmode="lin" valueType="num">
                                      <p:cBhvr>
                                        <p:cTn id="21" dur="500" fill="hold"/>
                                        <p:tgtEl>
                                          <p:spTgt spid="147"/>
                                        </p:tgtEl>
                                        <p:attrNameLst>
                                          <p:attrName>ppt_x</p:attrName>
                                        </p:attrNameLst>
                                      </p:cBhvr>
                                      <p:tavLst>
                                        <p:tav tm="0">
                                          <p:val>
                                            <p:fltVal val="0.5"/>
                                          </p:val>
                                        </p:tav>
                                        <p:tav tm="100000">
                                          <p:val>
                                            <p:strVal val="#ppt_x"/>
                                          </p:val>
                                        </p:tav>
                                      </p:tavLst>
                                    </p:anim>
                                    <p:anim calcmode="lin" valueType="num">
                                      <p:cBhvr>
                                        <p:cTn id="22" dur="500" fill="hold"/>
                                        <p:tgtEl>
                                          <p:spTgt spid="147"/>
                                        </p:tgtEl>
                                        <p:attrNameLst>
                                          <p:attrName>ppt_y</p:attrName>
                                        </p:attrNameLst>
                                      </p:cBhvr>
                                      <p:tavLst>
                                        <p:tav tm="0">
                                          <p:val>
                                            <p:fltVal val="0.5"/>
                                          </p:val>
                                        </p:tav>
                                        <p:tav tm="100000">
                                          <p:val>
                                            <p:strVal val="#ppt_y"/>
                                          </p:val>
                                        </p:tav>
                                      </p:tavLst>
                                    </p:anim>
                                  </p:childTnLst>
                                </p:cTn>
                              </p:par>
                              <p:par>
                                <p:cTn id="23" presetID="2" presetClass="entr" presetSubtype="8" decel="60000"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100" fill="hold"/>
                                        <p:tgtEl>
                                          <p:spTgt spid="7"/>
                                        </p:tgtEl>
                                        <p:attrNameLst>
                                          <p:attrName>ppt_x</p:attrName>
                                        </p:attrNameLst>
                                      </p:cBhvr>
                                      <p:tavLst>
                                        <p:tav tm="0">
                                          <p:val>
                                            <p:strVal val="0-#ppt_w/2"/>
                                          </p:val>
                                        </p:tav>
                                        <p:tav tm="100000">
                                          <p:val>
                                            <p:strVal val="#ppt_x"/>
                                          </p:val>
                                        </p:tav>
                                      </p:tavLst>
                                    </p:anim>
                                    <p:anim calcmode="lin" valueType="num">
                                      <p:cBhvr additive="base">
                                        <p:cTn id="26" dur="11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60000"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100" fill="hold"/>
                                        <p:tgtEl>
                                          <p:spTgt spid="9"/>
                                        </p:tgtEl>
                                        <p:attrNameLst>
                                          <p:attrName>ppt_x</p:attrName>
                                        </p:attrNameLst>
                                      </p:cBhvr>
                                      <p:tavLst>
                                        <p:tav tm="0">
                                          <p:val>
                                            <p:strVal val="1+#ppt_w/2"/>
                                          </p:val>
                                        </p:tav>
                                        <p:tav tm="100000">
                                          <p:val>
                                            <p:strVal val="#ppt_x"/>
                                          </p:val>
                                        </p:tav>
                                      </p:tavLst>
                                    </p:anim>
                                    <p:anim calcmode="lin" valueType="num">
                                      <p:cBhvr additive="base">
                                        <p:cTn id="30" dur="11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5" grpId="0" animBg="1"/>
      <p:bldP spid="93" grpId="0"/>
      <p:bldP spid="147"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11D1C9-E1E8-0D45-F5E5-45F55354B7E1}"/>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4B39522F-9013-11C0-0965-EB42CCCAB66A}"/>
              </a:ext>
            </a:extLst>
          </p:cNvPr>
          <p:cNvSpPr/>
          <p:nvPr/>
        </p:nvSpPr>
        <p:spPr>
          <a:xfrm>
            <a:off x="8915400" y="723900"/>
            <a:ext cx="7620000" cy="6019800"/>
          </a:xfrm>
          <a:prstGeom prst="roundRect">
            <a:avLst>
              <a:gd name="adj" fmla="val 8139"/>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7" name="Rectangle: Rounded Corners 6">
            <a:extLst>
              <a:ext uri="{FF2B5EF4-FFF2-40B4-BE49-F238E27FC236}">
                <a16:creationId xmlns:a16="http://schemas.microsoft.com/office/drawing/2014/main" id="{335EA03B-A845-A400-C21B-55AC726D385E}"/>
              </a:ext>
            </a:extLst>
          </p:cNvPr>
          <p:cNvSpPr/>
          <p:nvPr/>
        </p:nvSpPr>
        <p:spPr>
          <a:xfrm>
            <a:off x="1447800" y="2019310"/>
            <a:ext cx="6934200" cy="7543791"/>
          </a:xfrm>
          <a:prstGeom prst="roundRect">
            <a:avLst>
              <a:gd name="adj" fmla="val 83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7CEDA2CD-843C-0F0A-E392-56B616E33440}"/>
              </a:ext>
            </a:extLst>
          </p:cNvPr>
          <p:cNvSpPr/>
          <p:nvPr/>
        </p:nvSpPr>
        <p:spPr>
          <a:xfrm>
            <a:off x="0" y="316834"/>
            <a:ext cx="13792200" cy="20955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C3F21399-40A1-EFF7-3545-B8D0A2900220}"/>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A6454598-1FDB-79C4-6663-FDE340B9A4B0}"/>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93" name="TextBox 92">
            <a:extLst>
              <a:ext uri="{FF2B5EF4-FFF2-40B4-BE49-F238E27FC236}">
                <a16:creationId xmlns:a16="http://schemas.microsoft.com/office/drawing/2014/main" id="{F0E958B9-2C34-5FE6-59CE-F7D8DFCFE501}"/>
              </a:ext>
            </a:extLst>
          </p:cNvPr>
          <p:cNvSpPr txBox="1"/>
          <p:nvPr/>
        </p:nvSpPr>
        <p:spPr>
          <a:xfrm rot="21584867">
            <a:off x="-2969621" y="749209"/>
            <a:ext cx="11501303" cy="1015663"/>
          </a:xfrm>
          <a:prstGeom prst="rect">
            <a:avLst/>
          </a:prstGeom>
          <a:noFill/>
          <a:ln>
            <a:noFill/>
          </a:ln>
          <a:effectLst/>
        </p:spPr>
        <p:txBody>
          <a:bodyPr wrap="square" rtlCol="0">
            <a:spAutoFit/>
          </a:bodyPr>
          <a:lstStyle/>
          <a:p>
            <a:pPr algn="ctr"/>
            <a:r>
              <a:rPr lang="en-US" sz="6000" b="1" spc="-450"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Your Presenter</a:t>
            </a:r>
          </a:p>
        </p:txBody>
      </p:sp>
      <p:sp>
        <p:nvSpPr>
          <p:cNvPr id="147" name="TextBox 146">
            <a:extLst>
              <a:ext uri="{FF2B5EF4-FFF2-40B4-BE49-F238E27FC236}">
                <a16:creationId xmlns:a16="http://schemas.microsoft.com/office/drawing/2014/main" id="{6BD2872E-40F4-0748-A7F6-35D0CCB027FD}"/>
              </a:ext>
            </a:extLst>
          </p:cNvPr>
          <p:cNvSpPr txBox="1"/>
          <p:nvPr/>
        </p:nvSpPr>
        <p:spPr>
          <a:xfrm rot="21584867">
            <a:off x="8943671" y="7156894"/>
            <a:ext cx="8609934" cy="707886"/>
          </a:xfrm>
          <a:prstGeom prst="rect">
            <a:avLst/>
          </a:prstGeom>
          <a:noFill/>
          <a:ln>
            <a:noFill/>
          </a:ln>
        </p:spPr>
        <p:txBody>
          <a:bodyPr wrap="square" rtlCol="0">
            <a:spAutoFit/>
          </a:bodyPr>
          <a:lstStyle/>
          <a:p>
            <a:pPr>
              <a:lnSpc>
                <a:spcPts val="4800"/>
              </a:lnSpc>
            </a:pPr>
            <a:r>
              <a:rPr lang="en-US" sz="4500" dirty="0">
                <a:ln w="19050">
                  <a:noFill/>
                  <a:round/>
                </a:ln>
                <a:latin typeface="Century Gothic" panose="020B0502020202020204" pitchFamily="34" charset="0"/>
                <a:ea typeface="Tahoma" panose="020B0604030504040204" pitchFamily="34" charset="0"/>
                <a:cs typeface="Arial" panose="020B0604020202020204" pitchFamily="34" charset="0"/>
              </a:rPr>
              <a:t>ATAC Adjunct Board Member</a:t>
            </a:r>
          </a:p>
        </p:txBody>
      </p:sp>
      <p:sp>
        <p:nvSpPr>
          <p:cNvPr id="3" name="TextBox 2">
            <a:extLst>
              <a:ext uri="{FF2B5EF4-FFF2-40B4-BE49-F238E27FC236}">
                <a16:creationId xmlns:a16="http://schemas.microsoft.com/office/drawing/2014/main" id="{1A6A5AE0-3713-2459-2283-105840048715}"/>
              </a:ext>
            </a:extLst>
          </p:cNvPr>
          <p:cNvSpPr txBox="1"/>
          <p:nvPr/>
        </p:nvSpPr>
        <p:spPr>
          <a:xfrm rot="21584867">
            <a:off x="9147539" y="5090772"/>
            <a:ext cx="10667744" cy="1631216"/>
          </a:xfrm>
          <a:prstGeom prst="rect">
            <a:avLst/>
          </a:prstGeom>
          <a:noFill/>
          <a:ln>
            <a:noFill/>
          </a:ln>
          <a:effectLst/>
        </p:spPr>
        <p:txBody>
          <a:bodyPr wrap="square" rtlCol="0">
            <a:spAutoFit/>
          </a:bodyPr>
          <a:lstStyle/>
          <a:p>
            <a:r>
              <a:rPr lang="en-US" sz="10000" spc="-450" dirty="0">
                <a:ln w="19050">
                  <a:noFill/>
                  <a:round/>
                </a:ln>
                <a:solidFill>
                  <a:schemeClr val="tx2">
                    <a:lumMod val="75000"/>
                  </a:schemeClr>
                </a:solidFill>
                <a:latin typeface="Century Gothic" panose="020B0502020202020204" pitchFamily="34" charset="0"/>
                <a:ea typeface="Tahoma" panose="020B0604030504040204" pitchFamily="34" charset="0"/>
                <a:cs typeface="Tahoma" panose="020B0604030504040204" pitchFamily="34" charset="0"/>
              </a:rPr>
              <a:t>Sherry Daley</a:t>
            </a:r>
          </a:p>
        </p:txBody>
      </p:sp>
      <p:pic>
        <p:nvPicPr>
          <p:cNvPr id="4" name="Picture 3" descr="A person with blonde hair wearing a blue shirt&#10;&#10;Description automatically generated">
            <a:extLst>
              <a:ext uri="{FF2B5EF4-FFF2-40B4-BE49-F238E27FC236}">
                <a16:creationId xmlns:a16="http://schemas.microsoft.com/office/drawing/2014/main" id="{BD0B9B3A-F121-DC2E-A129-D757C2F9F9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9592" y="2457455"/>
            <a:ext cx="4710615" cy="66674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7699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700"/>
                                  </p:stCondLst>
                                  <p:childTnLst>
                                    <p:set>
                                      <p:cBhvr>
                                        <p:cTn id="10" dur="1" fill="hold">
                                          <p:stCondLst>
                                            <p:cond delay="0"/>
                                          </p:stCondLst>
                                        </p:cTn>
                                        <p:tgtEl>
                                          <p:spTgt spid="93"/>
                                        </p:tgtEl>
                                        <p:attrNameLst>
                                          <p:attrName>style.visibility</p:attrName>
                                        </p:attrNameLst>
                                      </p:cBhvr>
                                      <p:to>
                                        <p:strVal val="visible"/>
                                      </p:to>
                                    </p:set>
                                    <p:animEffect transition="in" filter="randombar(horizontal)">
                                      <p:cBhvr>
                                        <p:cTn id="11" dur="400"/>
                                        <p:tgtEl>
                                          <p:spTgt spid="93"/>
                                        </p:tgtEl>
                                      </p:cBhvr>
                                    </p:animEffect>
                                  </p:childTnLst>
                                </p:cTn>
                              </p:par>
                              <p:par>
                                <p:cTn id="12" presetID="2" presetClass="entr" presetSubtype="2" decel="40000" fill="hold" grpId="0" nodeType="withEffect">
                                  <p:stCondLst>
                                    <p:cond delay="7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53" presetClass="entr" presetSubtype="528" fill="hold" grpId="0" nodeType="withEffect">
                                  <p:stCondLst>
                                    <p:cond delay="1000"/>
                                  </p:stCondLst>
                                  <p:childTnLst>
                                    <p:set>
                                      <p:cBhvr>
                                        <p:cTn id="17" dur="1" fill="hold">
                                          <p:stCondLst>
                                            <p:cond delay="0"/>
                                          </p:stCondLst>
                                        </p:cTn>
                                        <p:tgtEl>
                                          <p:spTgt spid="147"/>
                                        </p:tgtEl>
                                        <p:attrNameLst>
                                          <p:attrName>style.visibility</p:attrName>
                                        </p:attrNameLst>
                                      </p:cBhvr>
                                      <p:to>
                                        <p:strVal val="visible"/>
                                      </p:to>
                                    </p:set>
                                    <p:anim calcmode="lin" valueType="num">
                                      <p:cBhvr>
                                        <p:cTn id="18" dur="500" fill="hold"/>
                                        <p:tgtEl>
                                          <p:spTgt spid="147"/>
                                        </p:tgtEl>
                                        <p:attrNameLst>
                                          <p:attrName>ppt_w</p:attrName>
                                        </p:attrNameLst>
                                      </p:cBhvr>
                                      <p:tavLst>
                                        <p:tav tm="0">
                                          <p:val>
                                            <p:fltVal val="0"/>
                                          </p:val>
                                        </p:tav>
                                        <p:tav tm="100000">
                                          <p:val>
                                            <p:strVal val="#ppt_w"/>
                                          </p:val>
                                        </p:tav>
                                      </p:tavLst>
                                    </p:anim>
                                    <p:anim calcmode="lin" valueType="num">
                                      <p:cBhvr>
                                        <p:cTn id="19" dur="500" fill="hold"/>
                                        <p:tgtEl>
                                          <p:spTgt spid="147"/>
                                        </p:tgtEl>
                                        <p:attrNameLst>
                                          <p:attrName>ppt_h</p:attrName>
                                        </p:attrNameLst>
                                      </p:cBhvr>
                                      <p:tavLst>
                                        <p:tav tm="0">
                                          <p:val>
                                            <p:fltVal val="0"/>
                                          </p:val>
                                        </p:tav>
                                        <p:tav tm="100000">
                                          <p:val>
                                            <p:strVal val="#ppt_h"/>
                                          </p:val>
                                        </p:tav>
                                      </p:tavLst>
                                    </p:anim>
                                    <p:animEffect transition="in" filter="fade">
                                      <p:cBhvr>
                                        <p:cTn id="20" dur="500"/>
                                        <p:tgtEl>
                                          <p:spTgt spid="147"/>
                                        </p:tgtEl>
                                      </p:cBhvr>
                                    </p:animEffect>
                                    <p:anim calcmode="lin" valueType="num">
                                      <p:cBhvr>
                                        <p:cTn id="21" dur="500" fill="hold"/>
                                        <p:tgtEl>
                                          <p:spTgt spid="147"/>
                                        </p:tgtEl>
                                        <p:attrNameLst>
                                          <p:attrName>ppt_x</p:attrName>
                                        </p:attrNameLst>
                                      </p:cBhvr>
                                      <p:tavLst>
                                        <p:tav tm="0">
                                          <p:val>
                                            <p:fltVal val="0.5"/>
                                          </p:val>
                                        </p:tav>
                                        <p:tav tm="100000">
                                          <p:val>
                                            <p:strVal val="#ppt_x"/>
                                          </p:val>
                                        </p:tav>
                                      </p:tavLst>
                                    </p:anim>
                                    <p:anim calcmode="lin" valueType="num">
                                      <p:cBhvr>
                                        <p:cTn id="22" dur="500" fill="hold"/>
                                        <p:tgtEl>
                                          <p:spTgt spid="147"/>
                                        </p:tgtEl>
                                        <p:attrNameLst>
                                          <p:attrName>ppt_y</p:attrName>
                                        </p:attrNameLst>
                                      </p:cBhvr>
                                      <p:tavLst>
                                        <p:tav tm="0">
                                          <p:val>
                                            <p:fltVal val="0.5"/>
                                          </p:val>
                                        </p:tav>
                                        <p:tav tm="100000">
                                          <p:val>
                                            <p:strVal val="#ppt_y"/>
                                          </p:val>
                                        </p:tav>
                                      </p:tavLst>
                                    </p:anim>
                                  </p:childTnLst>
                                </p:cTn>
                              </p:par>
                              <p:par>
                                <p:cTn id="23" presetID="2" presetClass="entr" presetSubtype="8" decel="60000"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100" fill="hold"/>
                                        <p:tgtEl>
                                          <p:spTgt spid="7"/>
                                        </p:tgtEl>
                                        <p:attrNameLst>
                                          <p:attrName>ppt_x</p:attrName>
                                        </p:attrNameLst>
                                      </p:cBhvr>
                                      <p:tavLst>
                                        <p:tav tm="0">
                                          <p:val>
                                            <p:strVal val="0-#ppt_w/2"/>
                                          </p:val>
                                        </p:tav>
                                        <p:tav tm="100000">
                                          <p:val>
                                            <p:strVal val="#ppt_x"/>
                                          </p:val>
                                        </p:tav>
                                      </p:tavLst>
                                    </p:anim>
                                    <p:anim calcmode="lin" valueType="num">
                                      <p:cBhvr additive="base">
                                        <p:cTn id="26" dur="11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60000"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100" fill="hold"/>
                                        <p:tgtEl>
                                          <p:spTgt spid="9"/>
                                        </p:tgtEl>
                                        <p:attrNameLst>
                                          <p:attrName>ppt_x</p:attrName>
                                        </p:attrNameLst>
                                      </p:cBhvr>
                                      <p:tavLst>
                                        <p:tav tm="0">
                                          <p:val>
                                            <p:strVal val="1+#ppt_w/2"/>
                                          </p:val>
                                        </p:tav>
                                        <p:tav tm="100000">
                                          <p:val>
                                            <p:strVal val="#ppt_x"/>
                                          </p:val>
                                        </p:tav>
                                      </p:tavLst>
                                    </p:anim>
                                    <p:anim calcmode="lin" valueType="num">
                                      <p:cBhvr additive="base">
                                        <p:cTn id="30" dur="11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5" grpId="0" animBg="1"/>
      <p:bldP spid="93" grpId="0"/>
      <p:bldP spid="147"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D821CE-5E1A-4B63-F14D-37E564DE5BD3}"/>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810F613-071A-C7B5-16DF-46689D631AF3}"/>
              </a:ext>
            </a:extLst>
          </p:cNvPr>
          <p:cNvSpPr/>
          <p:nvPr/>
        </p:nvSpPr>
        <p:spPr>
          <a:xfrm>
            <a:off x="457200" y="4921257"/>
            <a:ext cx="4800600" cy="15621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8" name="TextBox 7">
            <a:extLst>
              <a:ext uri="{FF2B5EF4-FFF2-40B4-BE49-F238E27FC236}">
                <a16:creationId xmlns:a16="http://schemas.microsoft.com/office/drawing/2014/main" id="{5D3D6807-170B-1360-DE06-BFEC96248082}"/>
              </a:ext>
            </a:extLst>
          </p:cNvPr>
          <p:cNvSpPr txBox="1"/>
          <p:nvPr/>
        </p:nvSpPr>
        <p:spPr>
          <a:xfrm rot="21584867">
            <a:off x="424155" y="5185823"/>
            <a:ext cx="3964098" cy="1538883"/>
          </a:xfrm>
          <a:prstGeom prst="rect">
            <a:avLst/>
          </a:prstGeom>
          <a:noFill/>
          <a:ln>
            <a:noFill/>
          </a:ln>
        </p:spPr>
        <p:txBody>
          <a:bodyPr wrap="square" rtlCol="0">
            <a:spAutoFit/>
          </a:bodyPr>
          <a:lstStyle/>
          <a:p>
            <a:pPr algn="r"/>
            <a:r>
              <a:rPr lang="en-US" sz="3500" b="1" dirty="0">
                <a:ln w="19050">
                  <a:noFill/>
                  <a:round/>
                </a:ln>
                <a:ea typeface="Tahoma" panose="020B0604030504040204" pitchFamily="34" charset="0"/>
                <a:cs typeface="Arial" panose="020B0604020202020204" pitchFamily="34" charset="0"/>
              </a:rPr>
              <a:t>TODAY’S TOPICS</a:t>
            </a:r>
            <a:br>
              <a:rPr lang="en-US" sz="3500" b="1" dirty="0">
                <a:ln w="19050">
                  <a:noFill/>
                  <a:round/>
                </a:ln>
                <a:ea typeface="Tahoma" panose="020B0604030504040204" pitchFamily="34" charset="0"/>
                <a:cs typeface="Arial" panose="020B0604020202020204" pitchFamily="34" charset="0"/>
              </a:rPr>
            </a:br>
            <a:endParaRPr lang="en-US" sz="2400" b="1" dirty="0">
              <a:ln w="19050">
                <a:noFill/>
                <a:round/>
              </a:ln>
              <a:solidFill>
                <a:schemeClr val="bg2"/>
              </a:solidFill>
              <a:ea typeface="Tahoma" panose="020B060403050404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83294184-B0A1-7F2B-ECD5-CF9D9AEF4C7E}"/>
              </a:ext>
            </a:extLst>
          </p:cNvPr>
          <p:cNvGrpSpPr/>
          <p:nvPr/>
        </p:nvGrpSpPr>
        <p:grpSpPr>
          <a:xfrm>
            <a:off x="5943600" y="530464"/>
            <a:ext cx="4343400" cy="4419600"/>
            <a:chOff x="5486400" y="-2936"/>
            <a:chExt cx="4343400" cy="4419600"/>
          </a:xfrm>
        </p:grpSpPr>
        <p:sp>
          <p:nvSpPr>
            <p:cNvPr id="11" name="Rectangle: Rounded Corners 10">
              <a:extLst>
                <a:ext uri="{FF2B5EF4-FFF2-40B4-BE49-F238E27FC236}">
                  <a16:creationId xmlns:a16="http://schemas.microsoft.com/office/drawing/2014/main" id="{C1699D56-1E1E-9753-A899-805C0D7144F2}"/>
                </a:ext>
              </a:extLst>
            </p:cNvPr>
            <p:cNvSpPr/>
            <p:nvPr/>
          </p:nvSpPr>
          <p:spPr>
            <a:xfrm>
              <a:off x="5486400" y="-2936"/>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12" name="Textbox">
              <a:extLst>
                <a:ext uri="{FF2B5EF4-FFF2-40B4-BE49-F238E27FC236}">
                  <a16:creationId xmlns:a16="http://schemas.microsoft.com/office/drawing/2014/main" id="{609B9FB5-D331-3775-B738-FA43A6AA0EB7}"/>
                </a:ext>
              </a:extLst>
            </p:cNvPr>
            <p:cNvSpPr txBox="1"/>
            <p:nvPr/>
          </p:nvSpPr>
          <p:spPr>
            <a:xfrm>
              <a:off x="5638800" y="1028700"/>
              <a:ext cx="4038600" cy="2554545"/>
            </a:xfrm>
            <a:prstGeom prst="rect">
              <a:avLst/>
            </a:prstGeom>
            <a:noFill/>
          </p:spPr>
          <p:txBody>
            <a:bodyPr wrap="square" rtlCol="0">
              <a:spAutoFit/>
            </a:bodyPr>
            <a:lstStyle/>
            <a:p>
              <a:pPr algn="ctr"/>
              <a:r>
                <a:rPr lang="en-US" sz="3200" dirty="0">
                  <a:solidFill>
                    <a:schemeClr val="bg1"/>
                  </a:solidFill>
                  <a:latin typeface="Calibri" panose="020F0502020204030204" pitchFamily="34" charset="0"/>
                  <a:cs typeface="Calibri" panose="020F0502020204030204" pitchFamily="34" charset="0"/>
                </a:rPr>
                <a:t>What bills were passed? Which ones are going into affect? How can I keep track of changes? </a:t>
              </a:r>
            </a:p>
          </p:txBody>
        </p:sp>
        <p:sp>
          <p:nvSpPr>
            <p:cNvPr id="13" name="TextBox 12">
              <a:extLst>
                <a:ext uri="{FF2B5EF4-FFF2-40B4-BE49-F238E27FC236}">
                  <a16:creationId xmlns:a16="http://schemas.microsoft.com/office/drawing/2014/main" id="{4771D2C3-F19A-D791-69F9-0F53E2272ECB}"/>
                </a:ext>
              </a:extLst>
            </p:cNvPr>
            <p:cNvSpPr txBox="1"/>
            <p:nvPr/>
          </p:nvSpPr>
          <p:spPr>
            <a:xfrm rot="21584867">
              <a:off x="5525012" y="277840"/>
              <a:ext cx="4303315" cy="678519"/>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NEW STATUTE</a:t>
              </a:r>
            </a:p>
          </p:txBody>
        </p:sp>
      </p:grpSp>
      <p:grpSp>
        <p:nvGrpSpPr>
          <p:cNvPr id="16" name="Group 15">
            <a:extLst>
              <a:ext uri="{FF2B5EF4-FFF2-40B4-BE49-F238E27FC236}">
                <a16:creationId xmlns:a16="http://schemas.microsoft.com/office/drawing/2014/main" id="{5195A948-BA67-6E26-903B-80AA2422C2E0}"/>
              </a:ext>
            </a:extLst>
          </p:cNvPr>
          <p:cNvGrpSpPr/>
          <p:nvPr/>
        </p:nvGrpSpPr>
        <p:grpSpPr>
          <a:xfrm>
            <a:off x="5962169" y="5221371"/>
            <a:ext cx="4380026" cy="4419600"/>
            <a:chOff x="5504969" y="4687971"/>
            <a:chExt cx="4380026" cy="4419600"/>
          </a:xfrm>
        </p:grpSpPr>
        <p:sp>
          <p:nvSpPr>
            <p:cNvPr id="10" name="Rectangle: Rounded Corners 9">
              <a:extLst>
                <a:ext uri="{FF2B5EF4-FFF2-40B4-BE49-F238E27FC236}">
                  <a16:creationId xmlns:a16="http://schemas.microsoft.com/office/drawing/2014/main" id="{A7F2C4AD-57FB-D541-D580-87B4B90F50B3}"/>
                </a:ext>
              </a:extLst>
            </p:cNvPr>
            <p:cNvSpPr/>
            <p:nvPr/>
          </p:nvSpPr>
          <p:spPr>
            <a:xfrm>
              <a:off x="5504969" y="4687971"/>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29" name="Textbox">
              <a:extLst>
                <a:ext uri="{FF2B5EF4-FFF2-40B4-BE49-F238E27FC236}">
                  <a16:creationId xmlns:a16="http://schemas.microsoft.com/office/drawing/2014/main" id="{7408A357-D064-CF9E-4BD0-728098861C26}"/>
                </a:ext>
              </a:extLst>
            </p:cNvPr>
            <p:cNvSpPr txBox="1"/>
            <p:nvPr/>
          </p:nvSpPr>
          <p:spPr>
            <a:xfrm>
              <a:off x="5714037" y="6099531"/>
              <a:ext cx="4038600" cy="873957"/>
            </a:xfrm>
            <a:prstGeom prst="rect">
              <a:avLst/>
            </a:prstGeom>
            <a:noFill/>
          </p:spPr>
          <p:txBody>
            <a:bodyPr wrap="square" rtlCol="0">
              <a:spAutoFit/>
            </a:bodyPr>
            <a:lstStyle/>
            <a:p>
              <a:pPr algn="ctr">
                <a:lnSpc>
                  <a:spcPts val="3000"/>
                </a:lnSpc>
              </a:pPr>
              <a:r>
                <a:rPr lang="en-US" sz="3200" dirty="0">
                  <a:solidFill>
                    <a:schemeClr val="bg1"/>
                  </a:solidFill>
                  <a:latin typeface="Calibri" panose="020F0502020204030204" pitchFamily="34" charset="0"/>
                  <a:cs typeface="Calibri" panose="020F0502020204030204" pitchFamily="34" charset="0"/>
                </a:rPr>
                <a:t>What is in the pipeline for regulations? </a:t>
              </a:r>
            </a:p>
          </p:txBody>
        </p:sp>
        <p:sp>
          <p:nvSpPr>
            <p:cNvPr id="14" name="TextBox 13">
              <a:extLst>
                <a:ext uri="{FF2B5EF4-FFF2-40B4-BE49-F238E27FC236}">
                  <a16:creationId xmlns:a16="http://schemas.microsoft.com/office/drawing/2014/main" id="{73E1BAD9-2A58-B454-960F-7C87092E5D7D}"/>
                </a:ext>
              </a:extLst>
            </p:cNvPr>
            <p:cNvSpPr txBox="1"/>
            <p:nvPr/>
          </p:nvSpPr>
          <p:spPr>
            <a:xfrm rot="21584867">
              <a:off x="5581680" y="5057109"/>
              <a:ext cx="4303315" cy="678519"/>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REGULATIONS </a:t>
              </a:r>
            </a:p>
          </p:txBody>
        </p:sp>
      </p:grpSp>
      <p:grpSp>
        <p:nvGrpSpPr>
          <p:cNvPr id="33" name="Group 32">
            <a:extLst>
              <a:ext uri="{FF2B5EF4-FFF2-40B4-BE49-F238E27FC236}">
                <a16:creationId xmlns:a16="http://schemas.microsoft.com/office/drawing/2014/main" id="{4B4B2057-CA58-CE7A-3348-8E0CD35B161E}"/>
              </a:ext>
            </a:extLst>
          </p:cNvPr>
          <p:cNvGrpSpPr/>
          <p:nvPr/>
        </p:nvGrpSpPr>
        <p:grpSpPr>
          <a:xfrm>
            <a:off x="10849695" y="532002"/>
            <a:ext cx="4351244" cy="4419600"/>
            <a:chOff x="5515695" y="-1398"/>
            <a:chExt cx="4351244" cy="4419600"/>
          </a:xfrm>
        </p:grpSpPr>
        <p:sp>
          <p:nvSpPr>
            <p:cNvPr id="34" name="Rectangle: Rounded Corners 33">
              <a:extLst>
                <a:ext uri="{FF2B5EF4-FFF2-40B4-BE49-F238E27FC236}">
                  <a16:creationId xmlns:a16="http://schemas.microsoft.com/office/drawing/2014/main" id="{1C3A42B1-DD98-425E-16AA-2697F1737423}"/>
                </a:ext>
              </a:extLst>
            </p:cNvPr>
            <p:cNvSpPr/>
            <p:nvPr/>
          </p:nvSpPr>
          <p:spPr>
            <a:xfrm>
              <a:off x="5523539" y="-1398"/>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35" name="Textbox">
              <a:extLst>
                <a:ext uri="{FF2B5EF4-FFF2-40B4-BE49-F238E27FC236}">
                  <a16:creationId xmlns:a16="http://schemas.microsoft.com/office/drawing/2014/main" id="{176DE67E-7894-AA33-5C18-98A131C94161}"/>
                </a:ext>
              </a:extLst>
            </p:cNvPr>
            <p:cNvSpPr txBox="1"/>
            <p:nvPr/>
          </p:nvSpPr>
          <p:spPr>
            <a:xfrm>
              <a:off x="5675939" y="1446402"/>
              <a:ext cx="4038600" cy="1258678"/>
            </a:xfrm>
            <a:prstGeom prst="rect">
              <a:avLst/>
            </a:prstGeom>
            <a:noFill/>
          </p:spPr>
          <p:txBody>
            <a:bodyPr wrap="square" rtlCol="0">
              <a:spAutoFit/>
            </a:bodyPr>
            <a:lstStyle/>
            <a:p>
              <a:pPr algn="ctr">
                <a:lnSpc>
                  <a:spcPts val="3000"/>
                </a:lnSpc>
              </a:pPr>
              <a:r>
                <a:rPr lang="en-US" sz="3200" dirty="0">
                  <a:solidFill>
                    <a:schemeClr val="bg1"/>
                  </a:solidFill>
                  <a:latin typeface="Calibri" panose="020F0502020204030204" pitchFamily="34" charset="0"/>
                  <a:cs typeface="Calibri" panose="020F0502020204030204" pitchFamily="34" charset="0"/>
                </a:rPr>
                <a:t>What is the current state of California’s minimum wage laws? </a:t>
              </a:r>
            </a:p>
          </p:txBody>
        </p:sp>
        <p:sp>
          <p:nvSpPr>
            <p:cNvPr id="36" name="TextBox 35">
              <a:extLst>
                <a:ext uri="{FF2B5EF4-FFF2-40B4-BE49-F238E27FC236}">
                  <a16:creationId xmlns:a16="http://schemas.microsoft.com/office/drawing/2014/main" id="{35B73C3C-5757-98A2-C164-C815B4D9E640}"/>
                </a:ext>
              </a:extLst>
            </p:cNvPr>
            <p:cNvSpPr txBox="1"/>
            <p:nvPr/>
          </p:nvSpPr>
          <p:spPr>
            <a:xfrm rot="21584867">
              <a:off x="5515695" y="254905"/>
              <a:ext cx="4303315" cy="668003"/>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WAGES</a:t>
              </a:r>
            </a:p>
          </p:txBody>
        </p:sp>
      </p:grpSp>
      <p:grpSp>
        <p:nvGrpSpPr>
          <p:cNvPr id="37" name="Group 36">
            <a:extLst>
              <a:ext uri="{FF2B5EF4-FFF2-40B4-BE49-F238E27FC236}">
                <a16:creationId xmlns:a16="http://schemas.microsoft.com/office/drawing/2014/main" id="{4D28C57A-E699-50AE-E76B-CC2A478FBBC2}"/>
              </a:ext>
            </a:extLst>
          </p:cNvPr>
          <p:cNvGrpSpPr/>
          <p:nvPr/>
        </p:nvGrpSpPr>
        <p:grpSpPr>
          <a:xfrm>
            <a:off x="10857539" y="5221371"/>
            <a:ext cx="4433026" cy="4419600"/>
            <a:chOff x="5523539" y="4687971"/>
            <a:chExt cx="4433026" cy="4419600"/>
          </a:xfrm>
        </p:grpSpPr>
        <p:sp>
          <p:nvSpPr>
            <p:cNvPr id="38" name="Rectangle: Rounded Corners 37">
              <a:extLst>
                <a:ext uri="{FF2B5EF4-FFF2-40B4-BE49-F238E27FC236}">
                  <a16:creationId xmlns:a16="http://schemas.microsoft.com/office/drawing/2014/main" id="{A468D5B4-DE4D-96C9-7097-84F7385AFA6B}"/>
                </a:ext>
              </a:extLst>
            </p:cNvPr>
            <p:cNvSpPr/>
            <p:nvPr/>
          </p:nvSpPr>
          <p:spPr>
            <a:xfrm>
              <a:off x="5523539" y="4687971"/>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39" name="Textbox">
              <a:extLst>
                <a:ext uri="{FF2B5EF4-FFF2-40B4-BE49-F238E27FC236}">
                  <a16:creationId xmlns:a16="http://schemas.microsoft.com/office/drawing/2014/main" id="{6516D2BA-3B65-976A-86BF-071C4185A28A}"/>
                </a:ext>
              </a:extLst>
            </p:cNvPr>
            <p:cNvSpPr txBox="1"/>
            <p:nvPr/>
          </p:nvSpPr>
          <p:spPr>
            <a:xfrm>
              <a:off x="5675939" y="5907171"/>
              <a:ext cx="4038600" cy="1258678"/>
            </a:xfrm>
            <a:prstGeom prst="rect">
              <a:avLst/>
            </a:prstGeom>
            <a:noFill/>
          </p:spPr>
          <p:txBody>
            <a:bodyPr wrap="square" rtlCol="0">
              <a:spAutoFit/>
            </a:bodyPr>
            <a:lstStyle/>
            <a:p>
              <a:pPr algn="ctr">
                <a:lnSpc>
                  <a:spcPts val="3000"/>
                </a:lnSpc>
              </a:pPr>
              <a:r>
                <a:rPr lang="en-US" sz="3200" dirty="0">
                  <a:solidFill>
                    <a:schemeClr val="bg1"/>
                  </a:solidFill>
                  <a:latin typeface="Calibri" panose="020F0502020204030204" pitchFamily="34" charset="0"/>
                  <a:cs typeface="Calibri" panose="020F0502020204030204" pitchFamily="34" charset="0"/>
                </a:rPr>
                <a:t>How does the 2025-26 session look and how can I get involved? </a:t>
              </a:r>
            </a:p>
          </p:txBody>
        </p:sp>
        <p:sp>
          <p:nvSpPr>
            <p:cNvPr id="40" name="TextBox 39">
              <a:extLst>
                <a:ext uri="{FF2B5EF4-FFF2-40B4-BE49-F238E27FC236}">
                  <a16:creationId xmlns:a16="http://schemas.microsoft.com/office/drawing/2014/main" id="{B1F931FD-4263-5B09-5C6E-BEA7C12F5A0A}"/>
                </a:ext>
              </a:extLst>
            </p:cNvPr>
            <p:cNvSpPr txBox="1"/>
            <p:nvPr/>
          </p:nvSpPr>
          <p:spPr>
            <a:xfrm rot="21584867">
              <a:off x="5653250" y="5057108"/>
              <a:ext cx="4303315" cy="678519"/>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UPCOMING</a:t>
              </a:r>
            </a:p>
          </p:txBody>
        </p:sp>
      </p:grpSp>
    </p:spTree>
    <p:extLst>
      <p:ext uri="{BB962C8B-B14F-4D97-AF65-F5344CB8AC3E}">
        <p14:creationId xmlns:p14="http://schemas.microsoft.com/office/powerpoint/2010/main" val="19498982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4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decel="4000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decel="4000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decel="40000"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id="{F86E505A-0577-77EB-BC7E-3E3EC0D3E48E}"/>
              </a:ext>
            </a:extLst>
          </p:cNvPr>
          <p:cNvSpPr/>
          <p:nvPr/>
        </p:nvSpPr>
        <p:spPr>
          <a:xfrm>
            <a:off x="-4343400" y="784860"/>
            <a:ext cx="6781800" cy="15621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21" name="Rectangle: Rounded Corners 20">
            <a:extLst>
              <a:ext uri="{FF2B5EF4-FFF2-40B4-BE49-F238E27FC236}">
                <a16:creationId xmlns:a16="http://schemas.microsoft.com/office/drawing/2014/main" id="{10C35897-19D0-E253-E21A-38F7668D6AFA}"/>
              </a:ext>
            </a:extLst>
          </p:cNvPr>
          <p:cNvSpPr/>
          <p:nvPr/>
        </p:nvSpPr>
        <p:spPr>
          <a:xfrm>
            <a:off x="-304800" y="2933700"/>
            <a:ext cx="10896600" cy="7620000"/>
          </a:xfrm>
          <a:prstGeom prst="roundRect">
            <a:avLst>
              <a:gd name="adj" fmla="val 300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93" name="TextBox 92">
            <a:extLst>
              <a:ext uri="{FF2B5EF4-FFF2-40B4-BE49-F238E27FC236}">
                <a16:creationId xmlns:a16="http://schemas.microsoft.com/office/drawing/2014/main" id="{6132051C-C31C-4422-A3AA-8E657AC01290}"/>
              </a:ext>
            </a:extLst>
          </p:cNvPr>
          <p:cNvSpPr txBox="1"/>
          <p:nvPr/>
        </p:nvSpPr>
        <p:spPr>
          <a:xfrm rot="21584867">
            <a:off x="2667150" y="3585896"/>
            <a:ext cx="7315113" cy="5758243"/>
          </a:xfrm>
          <a:prstGeom prst="rect">
            <a:avLst/>
          </a:prstGeom>
          <a:noFill/>
          <a:ln>
            <a:noFill/>
          </a:ln>
          <a:effectLst/>
        </p:spPr>
        <p:txBody>
          <a:bodyPr wrap="square" rtlCol="0">
            <a:spAutoFit/>
          </a:bodyPr>
          <a:lstStyle/>
          <a:p>
            <a:pPr algn="r">
              <a:lnSpc>
                <a:spcPts val="11250"/>
              </a:lnSpc>
            </a:pPr>
            <a:r>
              <a:rPr lang="en-US" sz="8800" b="1" spc="100" dirty="0">
                <a:ln w="19050">
                  <a:noFill/>
                  <a:round/>
                </a:ln>
                <a:solidFill>
                  <a:schemeClr val="tx1">
                    <a:lumMod val="85000"/>
                    <a:lumOff val="15000"/>
                  </a:schemeClr>
                </a:solidFill>
                <a:ea typeface="Tahoma" panose="020B0604030504040204" pitchFamily="34" charset="0"/>
                <a:cs typeface="Helvetica" panose="020B0604020202020204" pitchFamily="34" charset="0"/>
              </a:rPr>
              <a:t>FACILITIES, WORKERS, SOBER LIVING</a:t>
            </a:r>
          </a:p>
        </p:txBody>
      </p:sp>
      <p:sp>
        <p:nvSpPr>
          <p:cNvPr id="30" name="Callout Text" hidden="1"/>
          <p:cNvSpPr/>
          <p:nvPr/>
        </p:nvSpPr>
        <p:spPr>
          <a:xfrm>
            <a:off x="9029700" y="571500"/>
            <a:ext cx="5029200" cy="2168430"/>
          </a:xfrm>
          <a:prstGeom prst="wedgeRectCallout">
            <a:avLst>
              <a:gd name="adj1" fmla="val -57999"/>
              <a:gd name="adj2" fmla="val 120490"/>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CLICK IN ANY OF THESE TEXT BOXES TO CHANGE THE TEXT SEEN IN THIS TEMPLATE. CUSTOMIZE IT TO FIT YOUR PERSONAL NEEDS.</a:t>
            </a:r>
            <a:endParaRPr lang="en-US" sz="2400" dirty="0">
              <a:solidFill>
                <a:schemeClr val="accent2"/>
              </a:solidFill>
            </a:endParaRPr>
          </a:p>
        </p:txBody>
      </p:sp>
      <p:sp>
        <p:nvSpPr>
          <p:cNvPr id="107" name="Callout Text" hidden="1">
            <a:extLst>
              <a:ext uri="{FF2B5EF4-FFF2-40B4-BE49-F238E27FC236}">
                <a16:creationId xmlns:a16="http://schemas.microsoft.com/office/drawing/2014/main" id="{0FD6E72F-55F8-4122-9764-6600F478858D}"/>
              </a:ext>
            </a:extLst>
          </p:cNvPr>
          <p:cNvSpPr/>
          <p:nvPr/>
        </p:nvSpPr>
        <p:spPr>
          <a:xfrm>
            <a:off x="12687300" y="3314700"/>
            <a:ext cx="5029200" cy="1943100"/>
          </a:xfrm>
          <a:prstGeom prst="wedgeRectCallout">
            <a:avLst>
              <a:gd name="adj1" fmla="val -1246"/>
              <a:gd name="adj2" fmla="val -118941"/>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CHANGE OUT THIS ICON FOR SOMETHING ELSE. RIGHT CLICK AND CHOOSE “CHANGE GRAPHIC” FROM “A FILE.”</a:t>
            </a:r>
            <a:endParaRPr lang="en-US" sz="2400" dirty="0">
              <a:solidFill>
                <a:schemeClr val="accent2"/>
              </a:solidFill>
            </a:endParaRPr>
          </a:p>
        </p:txBody>
      </p:sp>
      <p:sp>
        <p:nvSpPr>
          <p:cNvPr id="35" name="Rectangle: Rounded Corners 34">
            <a:extLst>
              <a:ext uri="{FF2B5EF4-FFF2-40B4-BE49-F238E27FC236}">
                <a16:creationId xmlns:a16="http://schemas.microsoft.com/office/drawing/2014/main" id="{C74718E6-8CB2-DC48-1399-9D8B9C733F1A}"/>
              </a:ext>
            </a:extLst>
          </p:cNvPr>
          <p:cNvSpPr/>
          <p:nvPr/>
        </p:nvSpPr>
        <p:spPr>
          <a:xfrm>
            <a:off x="17221200" y="1333500"/>
            <a:ext cx="8534400" cy="9220200"/>
          </a:xfrm>
          <a:prstGeom prst="roundRect">
            <a:avLst>
              <a:gd name="adj" fmla="val 301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37" name="TextBox 36">
            <a:extLst>
              <a:ext uri="{FF2B5EF4-FFF2-40B4-BE49-F238E27FC236}">
                <a16:creationId xmlns:a16="http://schemas.microsoft.com/office/drawing/2014/main" id="{F1894E74-1704-B740-74BC-A403DA054040}"/>
              </a:ext>
            </a:extLst>
          </p:cNvPr>
          <p:cNvSpPr txBox="1"/>
          <p:nvPr/>
        </p:nvSpPr>
        <p:spPr>
          <a:xfrm rot="21584867">
            <a:off x="2899812" y="718726"/>
            <a:ext cx="11501303" cy="1938992"/>
          </a:xfrm>
          <a:prstGeom prst="rect">
            <a:avLst/>
          </a:prstGeom>
          <a:noFill/>
          <a:ln>
            <a:noFill/>
          </a:ln>
          <a:effectLst/>
        </p:spPr>
        <p:txBody>
          <a:bodyPr wrap="square" rtlCol="0">
            <a:spAutoFit/>
          </a:bodyPr>
          <a:lstStyle/>
          <a:p>
            <a:r>
              <a:rPr lang="en-US" sz="12000" b="1" spc="-450" dirty="0">
                <a:ln w="19050">
                  <a:noFill/>
                  <a:round/>
                </a:ln>
                <a:latin typeface="Century Gothic" panose="020B0502020202020204" pitchFamily="34" charset="0"/>
                <a:ea typeface="Tahoma" panose="020B0604030504040204" pitchFamily="34" charset="0"/>
                <a:cs typeface="Tahoma" panose="020B0604030504040204" pitchFamily="34" charset="0"/>
              </a:rPr>
              <a:t>New Laws</a:t>
            </a:r>
          </a:p>
        </p:txBody>
      </p:sp>
      <p:sp>
        <p:nvSpPr>
          <p:cNvPr id="3" name="TextBox 2">
            <a:extLst>
              <a:ext uri="{FF2B5EF4-FFF2-40B4-BE49-F238E27FC236}">
                <a16:creationId xmlns:a16="http://schemas.microsoft.com/office/drawing/2014/main" id="{BC502DEC-96C3-5590-6F88-BBAABA965314}"/>
              </a:ext>
            </a:extLst>
          </p:cNvPr>
          <p:cNvSpPr txBox="1"/>
          <p:nvPr/>
        </p:nvSpPr>
        <p:spPr>
          <a:xfrm rot="21584867">
            <a:off x="9524066" y="5195347"/>
            <a:ext cx="8456888" cy="1000274"/>
          </a:xfrm>
          <a:prstGeom prst="rect">
            <a:avLst/>
          </a:prstGeom>
          <a:noFill/>
          <a:ln>
            <a:noFill/>
          </a:ln>
        </p:spPr>
        <p:txBody>
          <a:bodyPr wrap="square" rtlCol="0">
            <a:spAutoFit/>
          </a:bodyPr>
          <a:lstStyle/>
          <a:p>
            <a:pPr algn="r"/>
            <a:r>
              <a:rPr lang="en-US" sz="3500" b="1" dirty="0">
                <a:ln w="19050">
                  <a:noFill/>
                  <a:round/>
                </a:ln>
                <a:solidFill>
                  <a:schemeClr val="accent2">
                    <a:lumMod val="20000"/>
                    <a:lumOff val="80000"/>
                  </a:schemeClr>
                </a:solidFill>
                <a:ea typeface="Tahoma" panose="020B0604030504040204" pitchFamily="34" charset="0"/>
                <a:cs typeface="Arial" panose="020B0604020202020204" pitchFamily="34" charset="0"/>
              </a:rPr>
              <a:t>AB 2574 Valencia </a:t>
            </a:r>
            <a:r>
              <a:rPr lang="en-US" sz="3500" b="1" dirty="0">
                <a:ln w="19050">
                  <a:noFill/>
                  <a:round/>
                </a:ln>
                <a:ea typeface="Tahoma" panose="020B0604030504040204" pitchFamily="34" charset="0"/>
                <a:cs typeface="Arial" panose="020B0604020202020204" pitchFamily="34" charset="0"/>
              </a:rPr>
              <a:t>REPORTING</a:t>
            </a:r>
            <a:br>
              <a:rPr lang="en-US" sz="3750" b="1" dirty="0">
                <a:ln w="19050">
                  <a:noFill/>
                  <a:round/>
                </a:ln>
                <a:ea typeface="Tahoma" panose="020B0604030504040204" pitchFamily="34" charset="0"/>
                <a:cs typeface="Arial" panose="020B0604020202020204" pitchFamily="34" charset="0"/>
              </a:rPr>
            </a:br>
            <a:r>
              <a:rPr lang="en-US" sz="2400" b="1" dirty="0">
                <a:ln w="19050">
                  <a:noFill/>
                  <a:round/>
                </a:ln>
                <a:ea typeface="Tahoma" panose="020B0604030504040204" pitchFamily="34" charset="0"/>
                <a:cs typeface="Arial" panose="020B0604020202020204" pitchFamily="34" charset="0"/>
              </a:rPr>
              <a:t>RECOVERY RESIDENCE INTERESTS</a:t>
            </a:r>
          </a:p>
        </p:txBody>
      </p:sp>
      <p:sp>
        <p:nvSpPr>
          <p:cNvPr id="7" name="TextBox 6">
            <a:extLst>
              <a:ext uri="{FF2B5EF4-FFF2-40B4-BE49-F238E27FC236}">
                <a16:creationId xmlns:a16="http://schemas.microsoft.com/office/drawing/2014/main" id="{7029D0D7-D2D1-9E3F-1EE5-1A8E84048947}"/>
              </a:ext>
            </a:extLst>
          </p:cNvPr>
          <p:cNvSpPr txBox="1"/>
          <p:nvPr/>
        </p:nvSpPr>
        <p:spPr>
          <a:xfrm rot="21584867">
            <a:off x="9676911" y="6592011"/>
            <a:ext cx="8303483" cy="1000274"/>
          </a:xfrm>
          <a:prstGeom prst="rect">
            <a:avLst/>
          </a:prstGeom>
          <a:noFill/>
          <a:ln>
            <a:noFill/>
          </a:ln>
        </p:spPr>
        <p:txBody>
          <a:bodyPr wrap="square" rtlCol="0">
            <a:spAutoFit/>
          </a:bodyPr>
          <a:lstStyle/>
          <a:p>
            <a:pPr algn="r"/>
            <a:r>
              <a:rPr lang="en-US" sz="3500" b="1" dirty="0">
                <a:ln w="19050">
                  <a:noFill/>
                  <a:round/>
                </a:ln>
                <a:solidFill>
                  <a:schemeClr val="accent2">
                    <a:lumMod val="20000"/>
                    <a:lumOff val="80000"/>
                  </a:schemeClr>
                </a:solidFill>
                <a:ea typeface="Tahoma" panose="020B0604030504040204" pitchFamily="34" charset="0"/>
                <a:cs typeface="Arial" panose="020B0604020202020204" pitchFamily="34" charset="0"/>
              </a:rPr>
              <a:t>AB 118 -2023 </a:t>
            </a:r>
            <a:r>
              <a:rPr lang="en-US" sz="3500" b="1" dirty="0">
                <a:ln w="19050">
                  <a:noFill/>
                  <a:round/>
                </a:ln>
                <a:ea typeface="Tahoma" panose="020B0604030504040204" pitchFamily="34" charset="0"/>
                <a:cs typeface="Arial" panose="020B0604020202020204" pitchFamily="34" charset="0"/>
              </a:rPr>
              <a:t>CERTIFICATION</a:t>
            </a:r>
            <a:br>
              <a:rPr lang="en-US" sz="3500" b="1" dirty="0">
                <a:ln w="19050">
                  <a:noFill/>
                  <a:round/>
                </a:ln>
                <a:ea typeface="Tahoma" panose="020B0604030504040204" pitchFamily="34" charset="0"/>
                <a:cs typeface="Arial" panose="020B0604020202020204" pitchFamily="34" charset="0"/>
              </a:rPr>
            </a:br>
            <a:r>
              <a:rPr lang="en-US" sz="2400" b="1" dirty="0">
                <a:ln w="19050">
                  <a:noFill/>
                  <a:round/>
                </a:ln>
                <a:ea typeface="Tahoma" panose="020B0604030504040204" pitchFamily="34" charset="0"/>
                <a:cs typeface="Arial" panose="020B0604020202020204" pitchFamily="34" charset="0"/>
              </a:rPr>
              <a:t>REQUIREMENTS AND EXTENSIONS</a:t>
            </a:r>
          </a:p>
        </p:txBody>
      </p:sp>
      <p:sp>
        <p:nvSpPr>
          <p:cNvPr id="10" name="TextBox 9">
            <a:extLst>
              <a:ext uri="{FF2B5EF4-FFF2-40B4-BE49-F238E27FC236}">
                <a16:creationId xmlns:a16="http://schemas.microsoft.com/office/drawing/2014/main" id="{0CD37E56-3D73-7EB4-9A05-5C5F53EC35F6}"/>
              </a:ext>
            </a:extLst>
          </p:cNvPr>
          <p:cNvSpPr txBox="1"/>
          <p:nvPr/>
        </p:nvSpPr>
        <p:spPr>
          <a:xfrm rot="21584867">
            <a:off x="9752888" y="7989181"/>
            <a:ext cx="8227284" cy="1000274"/>
          </a:xfrm>
          <a:prstGeom prst="rect">
            <a:avLst/>
          </a:prstGeom>
          <a:noFill/>
          <a:ln>
            <a:noFill/>
          </a:ln>
        </p:spPr>
        <p:txBody>
          <a:bodyPr wrap="square" rtlCol="0">
            <a:spAutoFit/>
          </a:bodyPr>
          <a:lstStyle/>
          <a:p>
            <a:pPr algn="r"/>
            <a:r>
              <a:rPr lang="en-US" sz="3500" b="1" dirty="0">
                <a:ln w="19050">
                  <a:noFill/>
                  <a:round/>
                </a:ln>
                <a:solidFill>
                  <a:schemeClr val="accent2">
                    <a:lumMod val="20000"/>
                    <a:lumOff val="80000"/>
                  </a:schemeClr>
                </a:solidFill>
                <a:ea typeface="Tahoma" panose="020B0604030504040204" pitchFamily="34" charset="0"/>
                <a:cs typeface="Arial" panose="020B0604020202020204" pitchFamily="34" charset="0"/>
              </a:rPr>
              <a:t>AB 2473 - 2022 </a:t>
            </a:r>
            <a:r>
              <a:rPr lang="en-US" sz="3500" b="1" dirty="0">
                <a:ln w="19050">
                  <a:noFill/>
                  <a:round/>
                </a:ln>
                <a:ea typeface="Tahoma" panose="020B0604030504040204" pitchFamily="34" charset="0"/>
                <a:cs typeface="Arial" panose="020B0604020202020204" pitchFamily="34" charset="0"/>
              </a:rPr>
              <a:t>REGISTRANTS</a:t>
            </a:r>
            <a:br>
              <a:rPr lang="en-US" sz="3750" b="1" dirty="0">
                <a:ln w="19050">
                  <a:noFill/>
                  <a:round/>
                </a:ln>
                <a:ea typeface="Tahoma" panose="020B0604030504040204" pitchFamily="34" charset="0"/>
                <a:cs typeface="Arial" panose="020B0604020202020204" pitchFamily="34" charset="0"/>
              </a:rPr>
            </a:br>
            <a:r>
              <a:rPr lang="en-US" sz="2400" b="1" dirty="0">
                <a:ln w="19050">
                  <a:noFill/>
                  <a:round/>
                </a:ln>
                <a:ea typeface="Tahoma" panose="020B0604030504040204" pitchFamily="34" charset="0"/>
                <a:cs typeface="Arial" panose="020B0604020202020204" pitchFamily="34" charset="0"/>
              </a:rPr>
              <a:t>80-HOUR REQUIREMENT</a:t>
            </a:r>
          </a:p>
        </p:txBody>
      </p:sp>
      <p:sp>
        <p:nvSpPr>
          <p:cNvPr id="12" name="TextBox 11">
            <a:extLst>
              <a:ext uri="{FF2B5EF4-FFF2-40B4-BE49-F238E27FC236}">
                <a16:creationId xmlns:a16="http://schemas.microsoft.com/office/drawing/2014/main" id="{8DAF21B9-F01C-719D-7362-50B250E60B93}"/>
              </a:ext>
            </a:extLst>
          </p:cNvPr>
          <p:cNvSpPr txBox="1"/>
          <p:nvPr/>
        </p:nvSpPr>
        <p:spPr>
          <a:xfrm rot="21584867">
            <a:off x="9600488" y="3778944"/>
            <a:ext cx="8379684" cy="1038746"/>
          </a:xfrm>
          <a:prstGeom prst="rect">
            <a:avLst/>
          </a:prstGeom>
          <a:noFill/>
          <a:ln>
            <a:noFill/>
          </a:ln>
        </p:spPr>
        <p:txBody>
          <a:bodyPr wrap="square" rtlCol="0">
            <a:spAutoFit/>
          </a:bodyPr>
          <a:lstStyle/>
          <a:p>
            <a:pPr algn="r"/>
            <a:r>
              <a:rPr lang="en-US" sz="3500" b="1" dirty="0">
                <a:ln w="19050">
                  <a:noFill/>
                  <a:round/>
                </a:ln>
                <a:solidFill>
                  <a:schemeClr val="accent2">
                    <a:lumMod val="20000"/>
                    <a:lumOff val="80000"/>
                  </a:schemeClr>
                </a:solidFill>
                <a:ea typeface="Tahoma" panose="020B0604030504040204" pitchFamily="34" charset="0"/>
                <a:cs typeface="Arial" panose="020B0604020202020204" pitchFamily="34" charset="0"/>
              </a:rPr>
              <a:t>AB 2081 Davies </a:t>
            </a:r>
            <a:r>
              <a:rPr lang="en-US" sz="3500" b="1" dirty="0">
                <a:ln w="19050">
                  <a:noFill/>
                  <a:round/>
                </a:ln>
                <a:ea typeface="Tahoma" panose="020B0604030504040204" pitchFamily="34" charset="0"/>
                <a:cs typeface="Arial" panose="020B0604020202020204" pitchFamily="34" charset="0"/>
              </a:rPr>
              <a:t> REPORTING</a:t>
            </a:r>
            <a:br>
              <a:rPr lang="en-US" sz="3500" b="1" dirty="0">
                <a:ln w="19050">
                  <a:noFill/>
                  <a:round/>
                </a:ln>
                <a:ea typeface="Tahoma" panose="020B0604030504040204" pitchFamily="34" charset="0"/>
                <a:cs typeface="Arial" panose="020B0604020202020204" pitchFamily="34" charset="0"/>
              </a:rPr>
            </a:br>
            <a:r>
              <a:rPr lang="en-US" sz="2400" b="1" dirty="0">
                <a:ln w="19050">
                  <a:noFill/>
                  <a:round/>
                </a:ln>
                <a:ea typeface="Tahoma" panose="020B0604030504040204" pitchFamily="34" charset="0"/>
                <a:cs typeface="Arial" panose="020B0604020202020204" pitchFamily="34" charset="0"/>
              </a:rPr>
              <a:t>DHCS REVOKED/SUSPENDED PAGE</a:t>
            </a:r>
          </a:p>
        </p:txBody>
      </p:sp>
      <p:sp>
        <p:nvSpPr>
          <p:cNvPr id="40" name="TextBox 39">
            <a:extLst>
              <a:ext uri="{FF2B5EF4-FFF2-40B4-BE49-F238E27FC236}">
                <a16:creationId xmlns:a16="http://schemas.microsoft.com/office/drawing/2014/main" id="{A6282482-B3B2-BEA8-3086-3EBB6524A860}"/>
              </a:ext>
            </a:extLst>
          </p:cNvPr>
          <p:cNvSpPr txBox="1"/>
          <p:nvPr/>
        </p:nvSpPr>
        <p:spPr>
          <a:xfrm rot="21584867">
            <a:off x="11052396" y="1383662"/>
            <a:ext cx="7620262"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2"/>
                </a:solidFill>
                <a:ea typeface="Tahoma" panose="020B0604030504040204" pitchFamily="34" charset="0"/>
                <a:cs typeface="Helvetica" panose="020B0604020202020204" pitchFamily="34" charset="0"/>
              </a:rPr>
              <a:t>2025 SUNRISE</a:t>
            </a:r>
          </a:p>
        </p:txBody>
      </p:sp>
    </p:spTree>
    <p:extLst>
      <p:ext uri="{BB962C8B-B14F-4D97-AF65-F5344CB8AC3E}">
        <p14:creationId xmlns:p14="http://schemas.microsoft.com/office/powerpoint/2010/main" val="3644023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2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100" fill="hold"/>
                                        <p:tgtEl>
                                          <p:spTgt spid="21"/>
                                        </p:tgtEl>
                                        <p:attrNameLst>
                                          <p:attrName>ppt_x</p:attrName>
                                        </p:attrNameLst>
                                      </p:cBhvr>
                                      <p:tavLst>
                                        <p:tav tm="0">
                                          <p:val>
                                            <p:strVal val="0-#ppt_w/2"/>
                                          </p:val>
                                        </p:tav>
                                        <p:tav tm="100000">
                                          <p:val>
                                            <p:strVal val="#ppt_x"/>
                                          </p:val>
                                        </p:tav>
                                      </p:tavLst>
                                    </p:anim>
                                    <p:anim calcmode="lin" valueType="num">
                                      <p:cBhvr additive="base">
                                        <p:cTn id="8" dur="1100" fill="hold"/>
                                        <p:tgtEl>
                                          <p:spTgt spid="21"/>
                                        </p:tgtEl>
                                        <p:attrNameLst>
                                          <p:attrName>ppt_y</p:attrName>
                                        </p:attrNameLst>
                                      </p:cBhvr>
                                      <p:tavLst>
                                        <p:tav tm="0">
                                          <p:val>
                                            <p:strVal val="#ppt_y"/>
                                          </p:val>
                                        </p:tav>
                                        <p:tav tm="100000">
                                          <p:val>
                                            <p:strVal val="#ppt_y"/>
                                          </p:val>
                                        </p:tav>
                                      </p:tavLst>
                                    </p:anim>
                                  </p:childTnLst>
                                </p:cTn>
                              </p:par>
                              <p:par>
                                <p:cTn id="9" presetID="42" presetClass="path" presetSubtype="0" decel="45455" fill="hold" grpId="0" nodeType="withEffect">
                                  <p:stCondLst>
                                    <p:cond delay="500"/>
                                  </p:stCondLst>
                                  <p:childTnLst>
                                    <p:animMotion origin="layout" path="M 0 2.22222E-6 L -0.37917 2.22222E-6 " pathEditMode="relative" rAng="0" ptsTypes="AA">
                                      <p:cBhvr>
                                        <p:cTn id="10" dur="1100" fill="hold"/>
                                        <p:tgtEl>
                                          <p:spTgt spid="35"/>
                                        </p:tgtEl>
                                        <p:attrNameLst>
                                          <p:attrName>ppt_x</p:attrName>
                                          <p:attrName>ppt_y</p:attrName>
                                        </p:attrNameLst>
                                      </p:cBhvr>
                                      <p:rCtr x="-18958" y="0"/>
                                    </p:animMotion>
                                  </p:childTnLst>
                                </p:cTn>
                              </p:par>
                              <p:par>
                                <p:cTn id="11" presetID="22" presetClass="entr" presetSubtype="1" fill="hold" grpId="0" nodeType="withEffect">
                                  <p:stCondLst>
                                    <p:cond delay="1400"/>
                                  </p:stCondLst>
                                  <p:childTnLst>
                                    <p:set>
                                      <p:cBhvr>
                                        <p:cTn id="12" dur="1" fill="hold">
                                          <p:stCondLst>
                                            <p:cond delay="0"/>
                                          </p:stCondLst>
                                        </p:cTn>
                                        <p:tgtEl>
                                          <p:spTgt spid="93"/>
                                        </p:tgtEl>
                                        <p:attrNameLst>
                                          <p:attrName>style.visibility</p:attrName>
                                        </p:attrNameLst>
                                      </p:cBhvr>
                                      <p:to>
                                        <p:strVal val="visible"/>
                                      </p:to>
                                    </p:set>
                                    <p:animEffect transition="in" filter="wipe(up)">
                                      <p:cBhvr>
                                        <p:cTn id="13" dur="500"/>
                                        <p:tgtEl>
                                          <p:spTgt spid="93"/>
                                        </p:tgtEl>
                                      </p:cBhvr>
                                    </p:animEffect>
                                  </p:childTnLst>
                                </p:cTn>
                              </p:par>
                              <p:par>
                                <p:cTn id="14" presetID="22" presetClass="entr" presetSubtype="1" fill="hold" grpId="0" nodeType="withEffect">
                                  <p:stCondLst>
                                    <p:cond delay="1800"/>
                                  </p:stCondLst>
                                  <p:childTnLst>
                                    <p:set>
                                      <p:cBhvr>
                                        <p:cTn id="15" dur="1" fill="hold">
                                          <p:stCondLst>
                                            <p:cond delay="0"/>
                                          </p:stCondLst>
                                        </p:cTn>
                                        <p:tgtEl>
                                          <p:spTgt spid="40"/>
                                        </p:tgtEl>
                                        <p:attrNameLst>
                                          <p:attrName>style.visibility</p:attrName>
                                        </p:attrNameLst>
                                      </p:cBhvr>
                                      <p:to>
                                        <p:strVal val="visible"/>
                                      </p:to>
                                    </p:set>
                                    <p:animEffect transition="in" filter="wipe(up)">
                                      <p:cBhvr>
                                        <p:cTn id="16" dur="5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decel="4000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decel="4000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decel="4000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decel="4000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3" grpId="0"/>
      <p:bldP spid="35" grpId="0" animBg="1"/>
      <p:bldP spid="3" grpId="0"/>
      <p:bldP spid="7" grpId="0"/>
      <p:bldP spid="10" grpId="0"/>
      <p:bldP spid="12"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38DEB4-E77C-A9DE-BEB5-159029B28319}"/>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B24553-F68C-D374-3EF3-99BFE93D7D55}"/>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4AC874DE-9069-E13C-BF06-6351EA3C34BB}"/>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AFA9AFF0-8BB7-6068-111A-A941192CFF3C}"/>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C713E94E-E134-EDE8-63E0-AD1883E6F6C2}"/>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8CDCDBEE-C271-F93C-70F7-4CCBF268EE54}"/>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214A364A-3BF9-3956-F2CE-E7C7DE625084}"/>
              </a:ext>
            </a:extLst>
          </p:cNvPr>
          <p:cNvSpPr txBox="1"/>
          <p:nvPr/>
        </p:nvSpPr>
        <p:spPr>
          <a:xfrm rot="21584867">
            <a:off x="-2053195" y="4352261"/>
            <a:ext cx="13334895" cy="1446550"/>
          </a:xfrm>
          <a:prstGeom prst="rect">
            <a:avLst/>
          </a:prstGeom>
          <a:noFill/>
          <a:ln>
            <a:noFill/>
          </a:ln>
          <a:effectLst/>
        </p:spPr>
        <p:txBody>
          <a:bodyPr wrap="square" rtlCol="0">
            <a:spAutoFit/>
          </a:bodyPr>
          <a:lstStyle/>
          <a:p>
            <a:pPr algn="r"/>
            <a:r>
              <a:rPr lang="en-US" sz="8800" b="1" dirty="0">
                <a:ln w="19050">
                  <a:noFill/>
                  <a:round/>
                </a:ln>
                <a:latin typeface="Century Gothic" panose="020B0502020202020204" pitchFamily="34" charset="0"/>
                <a:ea typeface="Tahoma" panose="020B0604030504040204" pitchFamily="34" charset="0"/>
                <a:cs typeface="Tahoma" panose="020B0604030504040204" pitchFamily="34" charset="0"/>
              </a:rPr>
              <a:t>A bad bill mitigated</a:t>
            </a:r>
          </a:p>
        </p:txBody>
      </p:sp>
      <p:sp>
        <p:nvSpPr>
          <p:cNvPr id="10" name="TextBox 9">
            <a:extLst>
              <a:ext uri="{FF2B5EF4-FFF2-40B4-BE49-F238E27FC236}">
                <a16:creationId xmlns:a16="http://schemas.microsoft.com/office/drawing/2014/main" id="{9FB46F37-E917-C0E5-2969-7F301153B933}"/>
              </a:ext>
            </a:extLst>
          </p:cNvPr>
          <p:cNvSpPr txBox="1"/>
          <p:nvPr/>
        </p:nvSpPr>
        <p:spPr>
          <a:xfrm rot="21584867">
            <a:off x="2517437" y="440380"/>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AB 2081 (DAVIES)</a:t>
            </a:r>
          </a:p>
        </p:txBody>
      </p:sp>
      <p:sp>
        <p:nvSpPr>
          <p:cNvPr id="11" name="TextBox 10">
            <a:extLst>
              <a:ext uri="{FF2B5EF4-FFF2-40B4-BE49-F238E27FC236}">
                <a16:creationId xmlns:a16="http://schemas.microsoft.com/office/drawing/2014/main" id="{9AA6456C-A960-663B-7877-CCCF9D23DD7A}"/>
              </a:ext>
            </a:extLst>
          </p:cNvPr>
          <p:cNvSpPr txBox="1"/>
          <p:nvPr/>
        </p:nvSpPr>
        <p:spPr>
          <a:xfrm rot="21584867">
            <a:off x="12042593" y="986297"/>
            <a:ext cx="6702369" cy="1374735"/>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WEBSITE REPORTING</a:t>
            </a:r>
          </a:p>
        </p:txBody>
      </p:sp>
      <p:sp>
        <p:nvSpPr>
          <p:cNvPr id="13" name="Textbox">
            <a:extLst>
              <a:ext uri="{FF2B5EF4-FFF2-40B4-BE49-F238E27FC236}">
                <a16:creationId xmlns:a16="http://schemas.microsoft.com/office/drawing/2014/main" id="{4922312C-9B20-2B1D-9638-46BB97E89EFC}"/>
              </a:ext>
            </a:extLst>
          </p:cNvPr>
          <p:cNvSpPr txBox="1"/>
          <p:nvPr/>
        </p:nvSpPr>
        <p:spPr>
          <a:xfrm>
            <a:off x="914400" y="6057900"/>
            <a:ext cx="10363200" cy="2785378"/>
          </a:xfrm>
          <a:prstGeom prst="rect">
            <a:avLst/>
          </a:prstGeom>
          <a:noFill/>
        </p:spPr>
        <p:txBody>
          <a:bodyPr wrap="square" rtlCol="0">
            <a:spAutoFit/>
          </a:bodyPr>
          <a:lstStyle/>
          <a:p>
            <a:pPr algn="r">
              <a:lnSpc>
                <a:spcPts val="3000"/>
              </a:lnSpc>
            </a:pPr>
            <a:r>
              <a:rPr lang="en-US" dirty="0"/>
              <a:t>AB 2081 would have required an operator of a licensed alcoholism or drug abuse recovery or treatment facility or certified alcohol or other drug program to include a disclosure on its website if the department brought a legal, disciplinary, or other enforcement action and the facility or program was determined to be in violation. This included all disciplinary situations, from something as small as a torn carpet to deaths in the facility.</a:t>
            </a: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E1C2D65B-754C-EA60-2ADB-1C9B2CE09BB1}"/>
              </a:ext>
            </a:extLst>
          </p:cNvPr>
          <p:cNvPicPr>
            <a:picLocks noChangeAspect="1"/>
          </p:cNvPicPr>
          <p:nvPr/>
        </p:nvPicPr>
        <p:blipFill>
          <a:blip r:embed="rId3"/>
          <a:stretch>
            <a:fillRect/>
          </a:stretch>
        </p:blipFill>
        <p:spPr>
          <a:xfrm>
            <a:off x="13106400" y="4239323"/>
            <a:ext cx="4024880" cy="5748979"/>
          </a:xfrm>
          <a:prstGeom prst="rect">
            <a:avLst/>
          </a:prstGeom>
        </p:spPr>
      </p:pic>
      <p:sp>
        <p:nvSpPr>
          <p:cNvPr id="15" name="TextBox 14">
            <a:extLst>
              <a:ext uri="{FF2B5EF4-FFF2-40B4-BE49-F238E27FC236}">
                <a16:creationId xmlns:a16="http://schemas.microsoft.com/office/drawing/2014/main" id="{1517A77B-E57F-545B-9604-A6E5803A8746}"/>
              </a:ext>
            </a:extLst>
          </p:cNvPr>
          <p:cNvSpPr txBox="1"/>
          <p:nvPr/>
        </p:nvSpPr>
        <p:spPr>
          <a:xfrm>
            <a:off x="381000" y="2240678"/>
            <a:ext cx="10638262" cy="923330"/>
          </a:xfrm>
          <a:prstGeom prst="rect">
            <a:avLst/>
          </a:prstGeom>
          <a:noFill/>
        </p:spPr>
        <p:txBody>
          <a:bodyPr wrap="square">
            <a:spAutoFit/>
          </a:bodyPr>
          <a:lstStyle/>
          <a:p>
            <a:r>
              <a:rPr lang="en-US" dirty="0"/>
              <a:t>https://www.dhcs.ca.gov/provgovpart/Pages/Licensing_and_Certification_Resources.aspx</a:t>
            </a:r>
          </a:p>
        </p:txBody>
      </p:sp>
    </p:spTree>
    <p:extLst>
      <p:ext uri="{BB962C8B-B14F-4D97-AF65-F5344CB8AC3E}">
        <p14:creationId xmlns:p14="http://schemas.microsoft.com/office/powerpoint/2010/main" val="193131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3.33333E-6 0.38518 " pathEditMode="relative" rAng="0" ptsTypes="AA">
                                      <p:cBhvr>
                                        <p:cTn id="16" dur="500" fill="hold"/>
                                        <p:tgtEl>
                                          <p:spTgt spid="4"/>
                                        </p:tgtEl>
                                        <p:attrNameLst>
                                          <p:attrName>ppt_x</p:attrName>
                                          <p:attrName>ppt_y</p:attrName>
                                        </p:attrNameLst>
                                      </p:cBhvr>
                                      <p:rCtr x="0" y="19259"/>
                                    </p:animMotion>
                                  </p:childTnLst>
                                </p:cTn>
                              </p:par>
                              <p:par>
                                <p:cTn id="17" presetID="2" presetClass="entr" presetSubtype="4" fill="hold" nodeType="withEffect">
                                  <p:stCondLst>
                                    <p:cond delay="12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8" decel="60000" fill="hold" grpId="0" nodeType="withEffect">
                                  <p:stCondLst>
                                    <p:cond delay="7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100" fill="hold"/>
                                        <p:tgtEl>
                                          <p:spTgt spid="3"/>
                                        </p:tgtEl>
                                        <p:attrNameLst>
                                          <p:attrName>ppt_x</p:attrName>
                                        </p:attrNameLst>
                                      </p:cBhvr>
                                      <p:tavLst>
                                        <p:tav tm="0">
                                          <p:val>
                                            <p:strVal val="0-#ppt_w/2"/>
                                          </p:val>
                                        </p:tav>
                                        <p:tav tm="100000">
                                          <p:val>
                                            <p:strVal val="#ppt_x"/>
                                          </p:val>
                                        </p:tav>
                                      </p:tavLst>
                                    </p:anim>
                                    <p:anim calcmode="lin" valueType="num">
                                      <p:cBhvr additive="base">
                                        <p:cTn id="24" dur="1100" fill="hold"/>
                                        <p:tgtEl>
                                          <p:spTgt spid="3"/>
                                        </p:tgtEl>
                                        <p:attrNameLst>
                                          <p:attrName>ppt_y</p:attrName>
                                        </p:attrNameLst>
                                      </p:cBhvr>
                                      <p:tavLst>
                                        <p:tav tm="0">
                                          <p:val>
                                            <p:strVal val="#ppt_y"/>
                                          </p:val>
                                        </p:tav>
                                        <p:tav tm="100000">
                                          <p:val>
                                            <p:strVal val="#ppt_y"/>
                                          </p:val>
                                        </p:tav>
                                      </p:tavLst>
                                    </p:anim>
                                  </p:childTnLst>
                                </p:cTn>
                              </p:par>
                              <p:par>
                                <p:cTn id="25" presetID="22" presetClass="entr" presetSubtype="1" fill="hold" grpId="0" nodeType="withEffect">
                                  <p:stCondLst>
                                    <p:cond delay="100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par>
                                <p:cTn id="28" presetID="22" presetClass="entr" presetSubtype="1" fill="hold" grpId="0" nodeType="withEffect">
                                  <p:stCondLst>
                                    <p:cond delay="130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10" presetClass="entr" presetSubtype="0" fill="hold" grpId="0" nodeType="withEffect">
                                  <p:stCondLst>
                                    <p:cond delay="18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3" grpId="0"/>
      <p:bldP spid="10"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F9A1D57-E852-3114-529A-F20AE97219DF}"/>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B66F91C8-9D18-CC54-40DF-4C4DE0D9F3C3}"/>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1E0AD872-3AF7-3023-7C3C-6E54EF3BFD9D}"/>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CDD2D4DB-6352-909E-1B84-B38428315E34}"/>
              </a:ext>
            </a:extLst>
          </p:cNvPr>
          <p:cNvSpPr txBox="1"/>
          <p:nvPr/>
        </p:nvSpPr>
        <p:spPr>
          <a:xfrm rot="21584867">
            <a:off x="-2232522" y="3946992"/>
            <a:ext cx="13334895" cy="2800767"/>
          </a:xfrm>
          <a:prstGeom prst="rect">
            <a:avLst/>
          </a:prstGeom>
          <a:noFill/>
          <a:ln>
            <a:noFill/>
          </a:ln>
          <a:effectLst/>
        </p:spPr>
        <p:txBody>
          <a:bodyPr wrap="square" rtlCol="0">
            <a:spAutoFit/>
          </a:bodyPr>
          <a:lstStyle/>
          <a:p>
            <a:pPr algn="r"/>
            <a:r>
              <a:rPr lang="en-US" sz="8800" b="1" dirty="0">
                <a:ln w="19050">
                  <a:noFill/>
                  <a:round/>
                </a:ln>
                <a:latin typeface="Century Gothic" panose="020B0502020202020204" pitchFamily="34" charset="0"/>
                <a:ea typeface="Tahoma" panose="020B0604030504040204" pitchFamily="34" charset="0"/>
                <a:cs typeface="Tahoma" panose="020B0604030504040204" pitchFamily="34" charset="0"/>
              </a:rPr>
              <a:t>ANOTHER  bad bill mitigated</a:t>
            </a:r>
          </a:p>
        </p:txBody>
      </p:sp>
      <p:sp>
        <p:nvSpPr>
          <p:cNvPr id="10" name="TextBox 9">
            <a:extLst>
              <a:ext uri="{FF2B5EF4-FFF2-40B4-BE49-F238E27FC236}">
                <a16:creationId xmlns:a16="http://schemas.microsoft.com/office/drawing/2014/main" id="{29027CCD-95DC-D158-A948-29FB19D1C85A}"/>
              </a:ext>
            </a:extLst>
          </p:cNvPr>
          <p:cNvSpPr txBox="1"/>
          <p:nvPr/>
        </p:nvSpPr>
        <p:spPr>
          <a:xfrm rot="21584867">
            <a:off x="2517437" y="440380"/>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AB 2574 (Valencia)</a:t>
            </a:r>
          </a:p>
        </p:txBody>
      </p:sp>
      <p:sp>
        <p:nvSpPr>
          <p:cNvPr id="11" name="TextBox 10">
            <a:extLst>
              <a:ext uri="{FF2B5EF4-FFF2-40B4-BE49-F238E27FC236}">
                <a16:creationId xmlns:a16="http://schemas.microsoft.com/office/drawing/2014/main" id="{E226C5A6-7BC9-C6F8-D358-F3CF78F9677B}"/>
              </a:ext>
            </a:extLst>
          </p:cNvPr>
          <p:cNvSpPr txBox="1"/>
          <p:nvPr/>
        </p:nvSpPr>
        <p:spPr>
          <a:xfrm rot="21584867">
            <a:off x="12079179" y="1163997"/>
            <a:ext cx="6702369" cy="2015936"/>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RECOVERY RESIDENCE REPORTING</a:t>
            </a:r>
          </a:p>
        </p:txBody>
      </p:sp>
      <p:sp>
        <p:nvSpPr>
          <p:cNvPr id="13" name="Textbox">
            <a:extLst>
              <a:ext uri="{FF2B5EF4-FFF2-40B4-BE49-F238E27FC236}">
                <a16:creationId xmlns:a16="http://schemas.microsoft.com/office/drawing/2014/main" id="{2260B4ED-EBF8-2FA5-DDB5-42C5680707A8}"/>
              </a:ext>
            </a:extLst>
          </p:cNvPr>
          <p:cNvSpPr txBox="1"/>
          <p:nvPr/>
        </p:nvSpPr>
        <p:spPr>
          <a:xfrm>
            <a:off x="762000" y="6653633"/>
            <a:ext cx="10363200" cy="3939540"/>
          </a:xfrm>
          <a:prstGeom prst="rect">
            <a:avLst/>
          </a:prstGeom>
          <a:noFill/>
        </p:spPr>
        <p:txBody>
          <a:bodyPr wrap="square" rtlCol="0">
            <a:spAutoFit/>
          </a:bodyPr>
          <a:lstStyle/>
          <a:p>
            <a:pPr algn="r">
              <a:lnSpc>
                <a:spcPts val="3000"/>
              </a:lnSpc>
            </a:pPr>
            <a:r>
              <a:rPr lang="en-US" dirty="0"/>
              <a:t> AB 2574 would have allowed arbitrary indicators of integration with residential treatment and recovery residences to be considered a nonresidential use of the property. The indicators listed in the bill included providing transportation to a program, advertisement connected to a facility, and shared employees. This bill had the potential for a tremendous expansion of an integral facility license. Essentially, any program advertising that it also owns a recovery residence would have to license the recovery residence as part of its residential treatment program.</a:t>
            </a:r>
          </a:p>
          <a:p>
            <a:pPr algn="r">
              <a:lnSpc>
                <a:spcPts val="3000"/>
              </a:lnSpc>
            </a:pPr>
            <a:r>
              <a:rPr lang="en-US" dirty="0"/>
              <a:t>.</a:t>
            </a: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AEED59E6-FD8E-1A92-7EBC-013F83FC9DC8}"/>
              </a:ext>
            </a:extLst>
          </p:cNvPr>
          <p:cNvSpPr txBox="1"/>
          <p:nvPr/>
        </p:nvSpPr>
        <p:spPr>
          <a:xfrm>
            <a:off x="12420600" y="4349654"/>
            <a:ext cx="5647917" cy="4401205"/>
          </a:xfrm>
          <a:prstGeom prst="rect">
            <a:avLst/>
          </a:prstGeom>
          <a:noFill/>
        </p:spPr>
        <p:txBody>
          <a:bodyPr wrap="square">
            <a:sp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You must now d</a:t>
            </a:r>
            <a:r>
              <a:rPr lang="en-US" sz="2800" dirty="0">
                <a:effectLst/>
                <a:latin typeface="Calibri" panose="020F0502020204030204" pitchFamily="34" charset="0"/>
                <a:ea typeface="Calibri" panose="020F0502020204030204" pitchFamily="34" charset="0"/>
                <a:cs typeface="Times New Roman" panose="02020603050405020304" pitchFamily="18" charset="0"/>
              </a:rPr>
              <a:t>isclose to the department whether the licensee, or a general partner, director, or officer of the licensee owns or has a financial interest in a recovery residence and whether it has contractual relationships with entities that provide recovery services to clients of certified programs or licensed facilities</a:t>
            </a:r>
            <a:endParaRPr lang="en-US" dirty="0"/>
          </a:p>
        </p:txBody>
      </p:sp>
    </p:spTree>
    <p:extLst>
      <p:ext uri="{BB962C8B-B14F-4D97-AF65-F5344CB8AC3E}">
        <p14:creationId xmlns:p14="http://schemas.microsoft.com/office/powerpoint/2010/main" val="280920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0.00833 0.78518 " pathEditMode="relative" rAng="0" ptsTypes="AA">
                                      <p:cBhvr>
                                        <p:cTn id="16" dur="500" fill="hold"/>
                                        <p:tgtEl>
                                          <p:spTgt spid="4"/>
                                        </p:tgtEl>
                                        <p:attrNameLst>
                                          <p:attrName>ppt_x</p:attrName>
                                          <p:attrName>ppt_y</p:attrName>
                                        </p:attrNameLst>
                                      </p:cBhvr>
                                      <p:rCtr x="417" y="39259"/>
                                    </p:animMotion>
                                  </p:childTnLst>
                                </p:cTn>
                              </p:par>
                              <p:par>
                                <p:cTn id="17" presetID="2" presetClass="entr" presetSubtype="8" decel="60000" fill="hold" grpId="0" nodeType="withEffect">
                                  <p:stCondLst>
                                    <p:cond delay="7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100" fill="hold"/>
                                        <p:tgtEl>
                                          <p:spTgt spid="3"/>
                                        </p:tgtEl>
                                        <p:attrNameLst>
                                          <p:attrName>ppt_x</p:attrName>
                                        </p:attrNameLst>
                                      </p:cBhvr>
                                      <p:tavLst>
                                        <p:tav tm="0">
                                          <p:val>
                                            <p:strVal val="0-#ppt_w/2"/>
                                          </p:val>
                                        </p:tav>
                                        <p:tav tm="100000">
                                          <p:val>
                                            <p:strVal val="#ppt_x"/>
                                          </p:val>
                                        </p:tav>
                                      </p:tavLst>
                                    </p:anim>
                                    <p:anim calcmode="lin" valueType="num">
                                      <p:cBhvr additive="base">
                                        <p:cTn id="20" dur="1100" fill="hold"/>
                                        <p:tgtEl>
                                          <p:spTgt spid="3"/>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3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par>
                                <p:cTn id="27" presetID="10" presetClass="entr" presetSubtype="0" fill="hold" grpId="0" nodeType="withEffect">
                                  <p:stCondLst>
                                    <p:cond delay="18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3" grpId="0"/>
      <p:bldP spid="10" grpId="0"/>
      <p:bldP spid="11"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DC8AEB-14F4-5A0E-6FD3-64627BC5E88F}"/>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16B4D53-B653-F24B-6FC2-8AC50008DBFF}"/>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6AE0E8A5-D382-385C-1250-FAC13D50F088}"/>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468139DD-ACFB-4378-C735-DDAE7AB33175}"/>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9F64038A-D06C-565B-FBD3-FC32D038A53F}"/>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0356CC76-746B-A259-EE58-D98BC5854147}"/>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3DA4B407-F815-A1F5-361E-15DBB5689EB0}"/>
              </a:ext>
            </a:extLst>
          </p:cNvPr>
          <p:cNvSpPr txBox="1"/>
          <p:nvPr/>
        </p:nvSpPr>
        <p:spPr>
          <a:xfrm rot="21584867">
            <a:off x="-2232522" y="3946992"/>
            <a:ext cx="13334895" cy="2800767"/>
          </a:xfrm>
          <a:prstGeom prst="rect">
            <a:avLst/>
          </a:prstGeom>
          <a:noFill/>
          <a:ln>
            <a:noFill/>
          </a:ln>
          <a:effectLst/>
        </p:spPr>
        <p:txBody>
          <a:bodyPr wrap="square" rtlCol="0">
            <a:spAutoFit/>
          </a:bodyPr>
          <a:lstStyle/>
          <a:p>
            <a:pPr algn="r"/>
            <a:r>
              <a:rPr lang="en-US" sz="8800" b="1" dirty="0">
                <a:ln w="19050">
                  <a:noFill/>
                  <a:round/>
                </a:ln>
                <a:latin typeface="Century Gothic" panose="020B0502020202020204" pitchFamily="34" charset="0"/>
                <a:ea typeface="Tahoma" panose="020B0604030504040204" pitchFamily="34" charset="0"/>
                <a:cs typeface="Tahoma" panose="020B0604030504040204" pitchFamily="34" charset="0"/>
              </a:rPr>
              <a:t>The deadline has passed</a:t>
            </a:r>
          </a:p>
        </p:txBody>
      </p:sp>
      <p:sp>
        <p:nvSpPr>
          <p:cNvPr id="10" name="TextBox 9">
            <a:extLst>
              <a:ext uri="{FF2B5EF4-FFF2-40B4-BE49-F238E27FC236}">
                <a16:creationId xmlns:a16="http://schemas.microsoft.com/office/drawing/2014/main" id="{82169F5D-51E6-5DA2-3458-71C1156DB165}"/>
              </a:ext>
            </a:extLst>
          </p:cNvPr>
          <p:cNvSpPr txBox="1"/>
          <p:nvPr/>
        </p:nvSpPr>
        <p:spPr>
          <a:xfrm rot="21584867">
            <a:off x="2517437" y="440380"/>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AB 118 (2023)</a:t>
            </a:r>
          </a:p>
        </p:txBody>
      </p:sp>
      <p:sp>
        <p:nvSpPr>
          <p:cNvPr id="11" name="TextBox 10">
            <a:extLst>
              <a:ext uri="{FF2B5EF4-FFF2-40B4-BE49-F238E27FC236}">
                <a16:creationId xmlns:a16="http://schemas.microsoft.com/office/drawing/2014/main" id="{787FB251-1573-9FC3-4B45-561224EFBE1E}"/>
              </a:ext>
            </a:extLst>
          </p:cNvPr>
          <p:cNvSpPr txBox="1"/>
          <p:nvPr/>
        </p:nvSpPr>
        <p:spPr>
          <a:xfrm rot="21584867">
            <a:off x="12079179" y="1163997"/>
            <a:ext cx="6702369" cy="2015936"/>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MANDATORY OUTPATIENT CERTIFICATION</a:t>
            </a:r>
          </a:p>
        </p:txBody>
      </p:sp>
      <p:sp>
        <p:nvSpPr>
          <p:cNvPr id="13" name="Textbox">
            <a:extLst>
              <a:ext uri="{FF2B5EF4-FFF2-40B4-BE49-F238E27FC236}">
                <a16:creationId xmlns:a16="http://schemas.microsoft.com/office/drawing/2014/main" id="{98FA0868-58B8-EC5C-0ABE-05F09BF1B356}"/>
              </a:ext>
            </a:extLst>
          </p:cNvPr>
          <p:cNvSpPr txBox="1"/>
          <p:nvPr/>
        </p:nvSpPr>
        <p:spPr>
          <a:xfrm>
            <a:off x="762000" y="6653633"/>
            <a:ext cx="10363200" cy="2400657"/>
          </a:xfrm>
          <a:prstGeom prst="rect">
            <a:avLst/>
          </a:prstGeom>
          <a:noFill/>
        </p:spPr>
        <p:txBody>
          <a:bodyPr wrap="square" rtlCol="0">
            <a:spAutoFit/>
          </a:bodyPr>
          <a:lstStyle/>
          <a:p>
            <a:pPr algn="r">
              <a:lnSpc>
                <a:spcPts val="3000"/>
              </a:lnSpc>
            </a:pPr>
            <a:r>
              <a:rPr lang="en-US" dirty="0"/>
              <a:t> This proposal seeks to provide the resources necessary to strengthen LCD oversight for SUD facilities by increasing DHCS presence in Southern California, to build relationships and provide more rapid response time for complaints, and increase quality and safety in the outpatient SUD system of care. </a:t>
            </a:r>
          </a:p>
          <a:p>
            <a:pPr algn="r">
              <a:lnSpc>
                <a:spcPts val="3000"/>
              </a:lnSpc>
            </a:pPr>
            <a:r>
              <a:rPr lang="en-US" dirty="0"/>
              <a:t>.</a:t>
            </a: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1026" name="Picture 2" descr="Yearly Maintenance Violation Response Form | Clifton Mill">
            <a:extLst>
              <a:ext uri="{FF2B5EF4-FFF2-40B4-BE49-F238E27FC236}">
                <a16:creationId xmlns:a16="http://schemas.microsoft.com/office/drawing/2014/main" id="{230C991B-2DF4-F66B-B680-A83DD9A1D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789" y="5262297"/>
            <a:ext cx="7045574" cy="3029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31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3.33333E-6 0.38518 " pathEditMode="relative" rAng="0" ptsTypes="AA">
                                      <p:cBhvr>
                                        <p:cTn id="16" dur="500" fill="hold"/>
                                        <p:tgtEl>
                                          <p:spTgt spid="4"/>
                                        </p:tgtEl>
                                        <p:attrNameLst>
                                          <p:attrName>ppt_x</p:attrName>
                                          <p:attrName>ppt_y</p:attrName>
                                        </p:attrNameLst>
                                      </p:cBhvr>
                                      <p:rCtr x="0" y="19259"/>
                                    </p:animMotion>
                                  </p:childTnLst>
                                </p:cTn>
                              </p:par>
                              <p:par>
                                <p:cTn id="17" presetID="2" presetClass="entr" presetSubtype="8" decel="60000" fill="hold" grpId="0" nodeType="withEffect">
                                  <p:stCondLst>
                                    <p:cond delay="7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100" fill="hold"/>
                                        <p:tgtEl>
                                          <p:spTgt spid="3"/>
                                        </p:tgtEl>
                                        <p:attrNameLst>
                                          <p:attrName>ppt_x</p:attrName>
                                        </p:attrNameLst>
                                      </p:cBhvr>
                                      <p:tavLst>
                                        <p:tav tm="0">
                                          <p:val>
                                            <p:strVal val="0-#ppt_w/2"/>
                                          </p:val>
                                        </p:tav>
                                        <p:tav tm="100000">
                                          <p:val>
                                            <p:strVal val="#ppt_x"/>
                                          </p:val>
                                        </p:tav>
                                      </p:tavLst>
                                    </p:anim>
                                    <p:anim calcmode="lin" valueType="num">
                                      <p:cBhvr additive="base">
                                        <p:cTn id="20" dur="1100" fill="hold"/>
                                        <p:tgtEl>
                                          <p:spTgt spid="3"/>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3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par>
                                <p:cTn id="27" presetID="10" presetClass="entr" presetSubtype="0" fill="hold" grpId="0" nodeType="withEffect">
                                  <p:stCondLst>
                                    <p:cond delay="18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 calcmode="lin" valueType="num">
                                      <p:cBhvr>
                                        <p:cTn id="34" dur="1000" fill="hold"/>
                                        <p:tgtEl>
                                          <p:spTgt spid="1026"/>
                                        </p:tgtEl>
                                        <p:attrNameLst>
                                          <p:attrName>ppt_w</p:attrName>
                                        </p:attrNameLst>
                                      </p:cBhvr>
                                      <p:tavLst>
                                        <p:tav tm="0">
                                          <p:val>
                                            <p:fltVal val="0"/>
                                          </p:val>
                                        </p:tav>
                                        <p:tav tm="100000">
                                          <p:val>
                                            <p:strVal val="#ppt_w"/>
                                          </p:val>
                                        </p:tav>
                                      </p:tavLst>
                                    </p:anim>
                                    <p:anim calcmode="lin" valueType="num">
                                      <p:cBhvr>
                                        <p:cTn id="35" dur="1000" fill="hold"/>
                                        <p:tgtEl>
                                          <p:spTgt spid="1026"/>
                                        </p:tgtEl>
                                        <p:attrNameLst>
                                          <p:attrName>ppt_h</p:attrName>
                                        </p:attrNameLst>
                                      </p:cBhvr>
                                      <p:tavLst>
                                        <p:tav tm="0">
                                          <p:val>
                                            <p:fltVal val="0"/>
                                          </p:val>
                                        </p:tav>
                                        <p:tav tm="100000">
                                          <p:val>
                                            <p:strVal val="#ppt_h"/>
                                          </p:val>
                                        </p:tav>
                                      </p:tavLst>
                                    </p:anim>
                                    <p:anim calcmode="lin" valueType="num">
                                      <p:cBhvr>
                                        <p:cTn id="36" dur="1000" fill="hold"/>
                                        <p:tgtEl>
                                          <p:spTgt spid="1026"/>
                                        </p:tgtEl>
                                        <p:attrNameLst>
                                          <p:attrName>style.rotation</p:attrName>
                                        </p:attrNameLst>
                                      </p:cBhvr>
                                      <p:tavLst>
                                        <p:tav tm="0">
                                          <p:val>
                                            <p:fltVal val="90"/>
                                          </p:val>
                                        </p:tav>
                                        <p:tav tm="100000">
                                          <p:val>
                                            <p:fltVal val="0"/>
                                          </p:val>
                                        </p:tav>
                                      </p:tavLst>
                                    </p:anim>
                                    <p:animEffect transition="in" filter="fade">
                                      <p:cBhvr>
                                        <p:cTn id="37"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3" grpId="0"/>
      <p:bldP spid="10" grpId="0"/>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Freeform 5"/>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93" name="TextBox 92">
            <a:extLst>
              <a:ext uri="{FF2B5EF4-FFF2-40B4-BE49-F238E27FC236}">
                <a16:creationId xmlns:a16="http://schemas.microsoft.com/office/drawing/2014/main" id="{6132051C-C31C-4422-A3AA-8E657AC01290}"/>
              </a:ext>
            </a:extLst>
          </p:cNvPr>
          <p:cNvSpPr txBox="1"/>
          <p:nvPr/>
        </p:nvSpPr>
        <p:spPr>
          <a:xfrm rot="21584867">
            <a:off x="2140145" y="1046036"/>
            <a:ext cx="7883298" cy="2990562"/>
          </a:xfrm>
          <a:prstGeom prst="rect">
            <a:avLst/>
          </a:prstGeom>
          <a:noFill/>
          <a:ln>
            <a:noFill/>
          </a:ln>
          <a:effectLst/>
        </p:spPr>
        <p:txBody>
          <a:bodyPr wrap="square" rtlCol="0">
            <a:spAutoFit/>
          </a:bodyPr>
          <a:lstStyle/>
          <a:p>
            <a:pPr>
              <a:lnSpc>
                <a:spcPts val="11250"/>
              </a:lnSpc>
            </a:pPr>
            <a:r>
              <a:rPr lang="en-US" sz="11250" b="1"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YOUR </a:t>
            </a:r>
          </a:p>
          <a:p>
            <a:pPr>
              <a:lnSpc>
                <a:spcPts val="11250"/>
              </a:lnSpc>
            </a:pPr>
            <a:r>
              <a:rPr lang="en-US" sz="11250" b="1"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POINTS</a:t>
            </a:r>
          </a:p>
        </p:txBody>
      </p:sp>
      <p:sp>
        <p:nvSpPr>
          <p:cNvPr id="30" name="Callout Text" hidden="1"/>
          <p:cNvSpPr/>
          <p:nvPr/>
        </p:nvSpPr>
        <p:spPr>
          <a:xfrm>
            <a:off x="9029700" y="571500"/>
            <a:ext cx="5029200" cy="2168430"/>
          </a:xfrm>
          <a:prstGeom prst="wedgeRectCallout">
            <a:avLst>
              <a:gd name="adj1" fmla="val -57999"/>
              <a:gd name="adj2" fmla="val 120490"/>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CLICK IN ANY OF THESE TEXT BOXES TO CHANGE THE TEXT SEEN IN THIS TEMPLATE. CUSTOMIZE IT TO FIT YOUR PERSONAL NEEDS.</a:t>
            </a:r>
            <a:endParaRPr lang="en-US" sz="2400" dirty="0">
              <a:solidFill>
                <a:schemeClr val="accent2"/>
              </a:solidFill>
            </a:endParaRPr>
          </a:p>
        </p:txBody>
      </p:sp>
      <p:sp>
        <p:nvSpPr>
          <p:cNvPr id="107" name="Callout Text" hidden="1">
            <a:extLst>
              <a:ext uri="{FF2B5EF4-FFF2-40B4-BE49-F238E27FC236}">
                <a16:creationId xmlns:a16="http://schemas.microsoft.com/office/drawing/2014/main" id="{0FD6E72F-55F8-4122-9764-6600F478858D}"/>
              </a:ext>
            </a:extLst>
          </p:cNvPr>
          <p:cNvSpPr/>
          <p:nvPr/>
        </p:nvSpPr>
        <p:spPr>
          <a:xfrm>
            <a:off x="12687300" y="3314700"/>
            <a:ext cx="5029200" cy="1943100"/>
          </a:xfrm>
          <a:prstGeom prst="wedgeRectCallout">
            <a:avLst>
              <a:gd name="adj1" fmla="val -1246"/>
              <a:gd name="adj2" fmla="val -118941"/>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CHANGE OUT THIS ICON FOR SOMETHING ELSE. RIGHT CLICK AND CHOOSE “CHANGE GRAPHIC” FROM “A FILE.”</a:t>
            </a:r>
            <a:endParaRPr lang="en-US" sz="2400" dirty="0">
              <a:solidFill>
                <a:schemeClr val="accent2"/>
              </a:solidFill>
            </a:endParaRPr>
          </a:p>
        </p:txBody>
      </p:sp>
      <p:pic>
        <p:nvPicPr>
          <p:cNvPr id="17" name="Picture Placeholder 16">
            <a:extLst>
              <a:ext uri="{FF2B5EF4-FFF2-40B4-BE49-F238E27FC236}">
                <a16:creationId xmlns:a16="http://schemas.microsoft.com/office/drawing/2014/main" id="{77391F26-4BBE-131E-2579-19203015D6D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5726" b="25726"/>
          <a:stretch/>
        </p:blipFill>
        <p:spPr>
          <a:xfrm>
            <a:off x="-228600" y="691376"/>
            <a:ext cx="11811000" cy="3200400"/>
          </a:xfrm>
        </p:spPr>
      </p:pic>
      <p:pic>
        <p:nvPicPr>
          <p:cNvPr id="20" name="Picture Placeholder 19">
            <a:extLst>
              <a:ext uri="{FF2B5EF4-FFF2-40B4-BE49-F238E27FC236}">
                <a16:creationId xmlns:a16="http://schemas.microsoft.com/office/drawing/2014/main" id="{A9E8AFD6-6AFE-3E0A-FDEC-43E1C4D39EE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9997" b="19997"/>
          <a:stretch/>
        </p:blipFill>
        <p:spPr>
          <a:xfrm>
            <a:off x="12420600" y="723900"/>
            <a:ext cx="11811000" cy="3200400"/>
          </a:xfrm>
          <a:ln w="12700">
            <a:noFill/>
          </a:ln>
        </p:spPr>
      </p:pic>
      <p:sp>
        <p:nvSpPr>
          <p:cNvPr id="25" name="Rectangle: Rounded Corners 24">
            <a:extLst>
              <a:ext uri="{FF2B5EF4-FFF2-40B4-BE49-F238E27FC236}">
                <a16:creationId xmlns:a16="http://schemas.microsoft.com/office/drawing/2014/main" id="{A6AA2D14-EF88-152C-B415-D2D5353DFF8C}"/>
              </a:ext>
            </a:extLst>
          </p:cNvPr>
          <p:cNvSpPr/>
          <p:nvPr/>
        </p:nvSpPr>
        <p:spPr>
          <a:xfrm>
            <a:off x="-3086766" y="4155306"/>
            <a:ext cx="6781800" cy="15621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27" name="TextBox 26">
            <a:extLst>
              <a:ext uri="{FF2B5EF4-FFF2-40B4-BE49-F238E27FC236}">
                <a16:creationId xmlns:a16="http://schemas.microsoft.com/office/drawing/2014/main" id="{88BF61E1-3725-769E-E455-BC60D92FCAFB}"/>
              </a:ext>
            </a:extLst>
          </p:cNvPr>
          <p:cNvSpPr txBox="1"/>
          <p:nvPr/>
        </p:nvSpPr>
        <p:spPr>
          <a:xfrm rot="21584867">
            <a:off x="4042813" y="3982129"/>
            <a:ext cx="11501303" cy="1938992"/>
          </a:xfrm>
          <a:prstGeom prst="rect">
            <a:avLst/>
          </a:prstGeom>
          <a:noFill/>
          <a:ln>
            <a:noFill/>
          </a:ln>
          <a:effectLst/>
        </p:spPr>
        <p:txBody>
          <a:bodyPr wrap="square" rtlCol="0">
            <a:spAutoFit/>
          </a:bodyPr>
          <a:lstStyle/>
          <a:p>
            <a:r>
              <a:rPr lang="en-US" sz="12000" b="1" spc="-450" dirty="0">
                <a:ln w="19050">
                  <a:noFill/>
                  <a:round/>
                </a:ln>
                <a:latin typeface="Century Gothic" panose="020B0502020202020204" pitchFamily="34" charset="0"/>
                <a:ea typeface="Tahoma" panose="020B0604030504040204" pitchFamily="34" charset="0"/>
                <a:cs typeface="Tahoma" panose="020B0604030504040204" pitchFamily="34" charset="0"/>
              </a:rPr>
              <a:t>Five Year Kick</a:t>
            </a:r>
          </a:p>
        </p:txBody>
      </p:sp>
      <p:sp>
        <p:nvSpPr>
          <p:cNvPr id="28" name="Textbox">
            <a:extLst>
              <a:ext uri="{FF2B5EF4-FFF2-40B4-BE49-F238E27FC236}">
                <a16:creationId xmlns:a16="http://schemas.microsoft.com/office/drawing/2014/main" id="{E2443525-FB47-165C-5E1C-84760FA6DF0A}"/>
              </a:ext>
            </a:extLst>
          </p:cNvPr>
          <p:cNvSpPr txBox="1"/>
          <p:nvPr/>
        </p:nvSpPr>
        <p:spPr>
          <a:xfrm>
            <a:off x="698459" y="6233066"/>
            <a:ext cx="14325600" cy="4693593"/>
          </a:xfrm>
          <a:prstGeom prst="rect">
            <a:avLst/>
          </a:prstGeom>
          <a:noFill/>
        </p:spPr>
        <p:txBody>
          <a:bodyPr wrap="square" rtlCol="0">
            <a:spAutoFit/>
          </a:bodyPr>
          <a:lstStyle/>
          <a:p>
            <a:r>
              <a:rPr lang="en-US" dirty="0"/>
              <a:t>If AOD certification has not been obtained (i.e., has received certification not in progress/pending), per </a:t>
            </a:r>
            <a:r>
              <a:rPr lang="en-US" u="sng" dirty="0">
                <a:hlinkClick r:id="rId4" tooltip="https://leginfo.legislature.ca.gov/faces/codes_displaySection.xhtml?lawCode=HSC&amp;sectionNum=11832.18."/>
              </a:rPr>
              <a:t>HSC 11832.18 (b) and (c)</a:t>
            </a:r>
            <a:r>
              <a:rPr lang="en-US" dirty="0"/>
              <a:t>:   </a:t>
            </a:r>
          </a:p>
          <a:p>
            <a:r>
              <a:rPr lang="en-US" dirty="0"/>
              <a:t>(b) </a:t>
            </a:r>
            <a:r>
              <a:rPr lang="en-US" i="1" dirty="0"/>
              <a:t>A person or entity found to be in violation of </a:t>
            </a:r>
            <a:r>
              <a:rPr lang="en-US" i="1" u="sng" dirty="0">
                <a:hlinkClick r:id="rId5" tooltip="https://leginfo.legislature.ca.gov/faces/codes_displaySection.xhtml?lawCode=HSC&amp;sectionNum=11832.7."/>
              </a:rPr>
              <a:t>Section 11832.7</a:t>
            </a:r>
            <a:r>
              <a:rPr lang="en-US" i="1" dirty="0"/>
              <a:t> </a:t>
            </a:r>
            <a:r>
              <a:rPr lang="en-US" b="1" i="1" dirty="0"/>
              <a:t>shall be prohibited from applying for initial certification for a period of five years</a:t>
            </a:r>
            <a:r>
              <a:rPr lang="en-US" i="1" dirty="0"/>
              <a:t> from the date of the notice specified in subdivision (a).</a:t>
            </a:r>
            <a:endParaRPr lang="en-US" dirty="0"/>
          </a:p>
          <a:p>
            <a:r>
              <a:rPr lang="en-US" dirty="0"/>
              <a:t>(c) </a:t>
            </a:r>
            <a:r>
              <a:rPr lang="en-US" b="1" i="1" dirty="0"/>
              <a:t>The department may levy a civil penalty</a:t>
            </a:r>
            <a:r>
              <a:rPr lang="en-US" i="1" dirty="0"/>
              <a:t> for a violation of Section 11832.7 </a:t>
            </a:r>
            <a:r>
              <a:rPr lang="en-US" b="1" i="1" dirty="0"/>
              <a:t>in an amount not to exceed two thousand dollars ($2,000) per day for every day the program continues to provide services beyond the date specified in a notice pursuant to subdivision (a).</a:t>
            </a:r>
            <a:endParaRPr lang="en-US" dirty="0"/>
          </a:p>
          <a:p>
            <a:br>
              <a:rPr lang="en-US" sz="2800" dirty="0"/>
            </a:b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811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3333E-6 4.93827E-7 L -0.29375 4.93827E-7 " pathEditMode="relative" rAng="0" ptsTypes="AA">
                                      <p:cBhvr>
                                        <p:cTn id="6" dur="800" fill="hold"/>
                                        <p:tgtEl>
                                          <p:spTgt spid="17"/>
                                        </p:tgtEl>
                                        <p:attrNameLst>
                                          <p:attrName>ppt_x</p:attrName>
                                          <p:attrName>ppt_y</p:attrName>
                                        </p:attrNameLst>
                                      </p:cBhvr>
                                      <p:rCtr x="-14687" y="0"/>
                                    </p:animMotion>
                                  </p:childTnLst>
                                </p:cTn>
                              </p:par>
                              <p:par>
                                <p:cTn id="7" presetID="42" presetClass="path" presetSubtype="0" accel="50000" decel="50000" fill="hold" nodeType="withEffect">
                                  <p:stCondLst>
                                    <p:cond delay="0"/>
                                  </p:stCondLst>
                                  <p:childTnLst>
                                    <p:animMotion origin="layout" path="M -3.33333E-6 4.07407E-6 L -0.29375 4.07407E-6 " pathEditMode="relative" rAng="0" ptsTypes="AA">
                                      <p:cBhvr>
                                        <p:cTn id="8" dur="800" fill="hold"/>
                                        <p:tgtEl>
                                          <p:spTgt spid="20"/>
                                        </p:tgtEl>
                                        <p:attrNameLst>
                                          <p:attrName>ppt_x</p:attrName>
                                          <p:attrName>ppt_y</p:attrName>
                                        </p:attrNameLst>
                                      </p:cBhvr>
                                      <p:rCtr x="-14687" y="0"/>
                                    </p:animMotion>
                                  </p:childTnLst>
                                </p:cTn>
                              </p:par>
                              <p:par>
                                <p:cTn id="9" presetID="2" presetClass="entr" presetSubtype="8" decel="60000" fill="hold" grpId="0" nodeType="withEffect">
                                  <p:stCondLst>
                                    <p:cond delay="7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100" fill="hold"/>
                                        <p:tgtEl>
                                          <p:spTgt spid="27"/>
                                        </p:tgtEl>
                                        <p:attrNameLst>
                                          <p:attrName>ppt_x</p:attrName>
                                        </p:attrNameLst>
                                      </p:cBhvr>
                                      <p:tavLst>
                                        <p:tav tm="0">
                                          <p:val>
                                            <p:strVal val="0-#ppt_w/2"/>
                                          </p:val>
                                        </p:tav>
                                        <p:tav tm="100000">
                                          <p:val>
                                            <p:strVal val="#ppt_x"/>
                                          </p:val>
                                        </p:tav>
                                      </p:tavLst>
                                    </p:anim>
                                    <p:anim calcmode="lin" valueType="num">
                                      <p:cBhvr additive="base">
                                        <p:cTn id="12" dur="11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60000" fill="hold" grpId="0" nodeType="withEffect">
                                  <p:stCondLst>
                                    <p:cond delay="12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600" fill="hold"/>
                                        <p:tgtEl>
                                          <p:spTgt spid="25"/>
                                        </p:tgtEl>
                                        <p:attrNameLst>
                                          <p:attrName>ppt_x</p:attrName>
                                        </p:attrNameLst>
                                      </p:cBhvr>
                                      <p:tavLst>
                                        <p:tav tm="0">
                                          <p:val>
                                            <p:strVal val="0-#ppt_w/2"/>
                                          </p:val>
                                        </p:tav>
                                        <p:tav tm="100000">
                                          <p:val>
                                            <p:strVal val="#ppt_x"/>
                                          </p:val>
                                        </p:tav>
                                      </p:tavLst>
                                    </p:anim>
                                    <p:anim calcmode="lin" valueType="num">
                                      <p:cBhvr additive="base">
                                        <p:cTn id="16" dur="600" fill="hold"/>
                                        <p:tgtEl>
                                          <p:spTgt spid="25"/>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BFD8E8-40AC-8688-235E-9AEF8122069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60B7C0F-3B3E-E487-27DA-CCD7B6CA695D}"/>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F6E72EB9-0A78-0902-D457-64E9FCE6C053}"/>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40C2FE0F-32FC-FEB7-D846-C24FFDB93AAD}"/>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58020E70-766F-30AC-B103-59E982297741}"/>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7B7B756B-A863-A0D4-459C-7F8C90201630}"/>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1210D2B0-F400-1550-9C6E-28F73E9EC62F}"/>
              </a:ext>
            </a:extLst>
          </p:cNvPr>
          <p:cNvSpPr txBox="1"/>
          <p:nvPr/>
        </p:nvSpPr>
        <p:spPr>
          <a:xfrm rot="21584867">
            <a:off x="-2232522" y="4193213"/>
            <a:ext cx="13334895" cy="2308324"/>
          </a:xfrm>
          <a:prstGeom prst="rect">
            <a:avLst/>
          </a:prstGeom>
          <a:noFill/>
          <a:ln>
            <a:noFill/>
          </a:ln>
          <a:effectLst/>
        </p:spPr>
        <p:txBody>
          <a:bodyPr wrap="square" rtlCol="0">
            <a:spAutoFit/>
          </a:bodyPr>
          <a:lstStyle/>
          <a:p>
            <a:pPr algn="r"/>
            <a:r>
              <a:rPr lang="en-US" sz="7200" b="1" dirty="0">
                <a:ln w="19050">
                  <a:noFill/>
                  <a:round/>
                </a:ln>
                <a:latin typeface="Century Gothic" panose="020B0502020202020204" pitchFamily="34" charset="0"/>
                <a:ea typeface="Tahoma" panose="020B0604030504040204" pitchFamily="34" charset="0"/>
                <a:cs typeface="Tahoma" panose="020B0604030504040204" pitchFamily="34" charset="0"/>
              </a:rPr>
              <a:t>80-hour requirement </a:t>
            </a:r>
          </a:p>
          <a:p>
            <a:pPr algn="r"/>
            <a:r>
              <a:rPr lang="en-US" sz="7200" b="1" dirty="0">
                <a:ln w="19050">
                  <a:noFill/>
                  <a:round/>
                </a:ln>
                <a:latin typeface="Century Gothic" panose="020B0502020202020204" pitchFamily="34" charset="0"/>
                <a:ea typeface="Tahoma" panose="020B0604030504040204" pitchFamily="34" charset="0"/>
                <a:cs typeface="Tahoma" panose="020B0604030504040204" pitchFamily="34" charset="0"/>
              </a:rPr>
              <a:t>still not ready </a:t>
            </a:r>
          </a:p>
        </p:txBody>
      </p:sp>
      <p:sp>
        <p:nvSpPr>
          <p:cNvPr id="10" name="TextBox 9">
            <a:extLst>
              <a:ext uri="{FF2B5EF4-FFF2-40B4-BE49-F238E27FC236}">
                <a16:creationId xmlns:a16="http://schemas.microsoft.com/office/drawing/2014/main" id="{7C92C36A-C770-3B45-90C3-12D3CAA1F988}"/>
              </a:ext>
            </a:extLst>
          </p:cNvPr>
          <p:cNvSpPr txBox="1"/>
          <p:nvPr/>
        </p:nvSpPr>
        <p:spPr>
          <a:xfrm rot="21584867">
            <a:off x="2517437" y="440380"/>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AB 2473 (2022)</a:t>
            </a:r>
          </a:p>
        </p:txBody>
      </p:sp>
      <p:sp>
        <p:nvSpPr>
          <p:cNvPr id="11" name="TextBox 10">
            <a:extLst>
              <a:ext uri="{FF2B5EF4-FFF2-40B4-BE49-F238E27FC236}">
                <a16:creationId xmlns:a16="http://schemas.microsoft.com/office/drawing/2014/main" id="{F4704D7C-CF80-36BB-80FE-8903F15FCB65}"/>
              </a:ext>
            </a:extLst>
          </p:cNvPr>
          <p:cNvSpPr txBox="1"/>
          <p:nvPr/>
        </p:nvSpPr>
        <p:spPr>
          <a:xfrm rot="21584867">
            <a:off x="12079179" y="1484598"/>
            <a:ext cx="6702369" cy="1374735"/>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Registrant Requirements</a:t>
            </a:r>
          </a:p>
        </p:txBody>
      </p:sp>
      <p:sp>
        <p:nvSpPr>
          <p:cNvPr id="13" name="Textbox">
            <a:extLst>
              <a:ext uri="{FF2B5EF4-FFF2-40B4-BE49-F238E27FC236}">
                <a16:creationId xmlns:a16="http://schemas.microsoft.com/office/drawing/2014/main" id="{22CD24DF-7C25-840B-AC10-3F2B8DB928B7}"/>
              </a:ext>
            </a:extLst>
          </p:cNvPr>
          <p:cNvSpPr txBox="1"/>
          <p:nvPr/>
        </p:nvSpPr>
        <p:spPr>
          <a:xfrm>
            <a:off x="762000" y="6653633"/>
            <a:ext cx="10363200" cy="4324261"/>
          </a:xfrm>
          <a:prstGeom prst="rect">
            <a:avLst/>
          </a:prstGeom>
          <a:noFill/>
        </p:spPr>
        <p:txBody>
          <a:bodyPr wrap="square" rtlCol="0">
            <a:spAutoFit/>
          </a:bodyPr>
          <a:lstStyle/>
          <a:p>
            <a:pPr algn="r">
              <a:lnSpc>
                <a:spcPts val="3000"/>
              </a:lnSpc>
            </a:pPr>
            <a:r>
              <a:rPr lang="en-US" dirty="0"/>
              <a:t>The bill requires core competency requirements for registered and certified substance use disorder counselors to include, at a minimum, specified elements, including understanding the Diagnostic and Statistical Manual of Mental Disorders and clinical documentation. The bill would require all registrants to obtain 80 hours of core education within the first six months of employment and allows no grace period for those unable to comply with the requirement after July 1, 2025. The bill would exempt counselors in good standing.</a:t>
            </a:r>
          </a:p>
          <a:p>
            <a:pPr algn="r">
              <a:lnSpc>
                <a:spcPts val="3000"/>
              </a:lnSpc>
            </a:pPr>
            <a:r>
              <a:rPr lang="en-US" dirty="0"/>
              <a:t>.</a:t>
            </a:r>
          </a:p>
          <a:p>
            <a:pPr algn="r">
              <a:lnSpc>
                <a:spcPts val="3000"/>
              </a:lnSpc>
            </a:pPr>
            <a:r>
              <a:rPr lang="en-US" dirty="0"/>
              <a:t>.</a:t>
            </a: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2050" name="Picture 2" descr="Photo &amp; Art Print Portrait of a mixed race man scratching his head in  confusion, icsnaps">
            <a:extLst>
              <a:ext uri="{FF2B5EF4-FFF2-40B4-BE49-F238E27FC236}">
                <a16:creationId xmlns:a16="http://schemas.microsoft.com/office/drawing/2014/main" id="{A0A23C26-50FE-C888-74F8-E1E2D26C37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00" t="3449" r="13600"/>
          <a:stretch/>
        </p:blipFill>
        <p:spPr bwMode="auto">
          <a:xfrm>
            <a:off x="12642344" y="4521699"/>
            <a:ext cx="4763429" cy="5041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1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3.33333E-6 0.38518 " pathEditMode="relative" rAng="0" ptsTypes="AA">
                                      <p:cBhvr>
                                        <p:cTn id="16" dur="500" fill="hold"/>
                                        <p:tgtEl>
                                          <p:spTgt spid="4"/>
                                        </p:tgtEl>
                                        <p:attrNameLst>
                                          <p:attrName>ppt_x</p:attrName>
                                          <p:attrName>ppt_y</p:attrName>
                                        </p:attrNameLst>
                                      </p:cBhvr>
                                      <p:rCtr x="0" y="19259"/>
                                    </p:animMotion>
                                  </p:childTnLst>
                                </p:cTn>
                              </p:par>
                              <p:par>
                                <p:cTn id="17" presetID="2" presetClass="entr" presetSubtype="8" decel="60000" fill="hold" grpId="0" nodeType="withEffect">
                                  <p:stCondLst>
                                    <p:cond delay="7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100" fill="hold"/>
                                        <p:tgtEl>
                                          <p:spTgt spid="3"/>
                                        </p:tgtEl>
                                        <p:attrNameLst>
                                          <p:attrName>ppt_x</p:attrName>
                                        </p:attrNameLst>
                                      </p:cBhvr>
                                      <p:tavLst>
                                        <p:tav tm="0">
                                          <p:val>
                                            <p:strVal val="0-#ppt_w/2"/>
                                          </p:val>
                                        </p:tav>
                                        <p:tav tm="100000">
                                          <p:val>
                                            <p:strVal val="#ppt_x"/>
                                          </p:val>
                                        </p:tav>
                                      </p:tavLst>
                                    </p:anim>
                                    <p:anim calcmode="lin" valueType="num">
                                      <p:cBhvr additive="base">
                                        <p:cTn id="20" dur="1100" fill="hold"/>
                                        <p:tgtEl>
                                          <p:spTgt spid="3"/>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3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par>
                                <p:cTn id="27" presetID="10" presetClass="entr" presetSubtype="0" fill="hold" grpId="0" nodeType="withEffect">
                                  <p:stCondLst>
                                    <p:cond delay="18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3" grpId="0"/>
      <p:bldP spid="10"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676630-22A2-3256-7392-4AC49FB75C5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BC43D27-6EC6-83DB-D035-71519A8F558F}"/>
              </a:ext>
            </a:extLst>
          </p:cNvPr>
          <p:cNvSpPr/>
          <p:nvPr/>
        </p:nvSpPr>
        <p:spPr>
          <a:xfrm>
            <a:off x="76200" y="288026"/>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0A4CA1D5-751A-147F-2BB9-39C7FAFB649E}"/>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9E4838A1-BAEB-B007-B194-465BD3013939}"/>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FDBE21B9-DC8E-010F-4C7A-3E59D2DD9E29}"/>
              </a:ext>
            </a:extLst>
          </p:cNvPr>
          <p:cNvSpPr txBox="1"/>
          <p:nvPr/>
        </p:nvSpPr>
        <p:spPr>
          <a:xfrm rot="21584867">
            <a:off x="-1744332" y="29333"/>
            <a:ext cx="13334895" cy="3785652"/>
          </a:xfrm>
          <a:prstGeom prst="rect">
            <a:avLst/>
          </a:prstGeom>
          <a:noFill/>
          <a:ln>
            <a:noFill/>
          </a:ln>
          <a:effectLst/>
        </p:spPr>
        <p:txBody>
          <a:bodyPr wrap="square" rtlCol="0">
            <a:spAutoFit/>
          </a:bodyPr>
          <a:lstStyle/>
          <a:p>
            <a:pPr algn="r"/>
            <a:r>
              <a:rPr lang="en-US" sz="12000" b="1" dirty="0">
                <a:ln w="19050">
                  <a:noFill/>
                  <a:round/>
                </a:ln>
                <a:latin typeface="Century Gothic" panose="020B0502020202020204" pitchFamily="34" charset="0"/>
                <a:ea typeface="Tahoma" panose="020B0604030504040204" pitchFamily="34" charset="0"/>
                <a:cs typeface="Tahoma" panose="020B0604030504040204" pitchFamily="34" charset="0"/>
              </a:rPr>
              <a:t>Unanswered Questions</a:t>
            </a:r>
          </a:p>
        </p:txBody>
      </p:sp>
      <p:sp>
        <p:nvSpPr>
          <p:cNvPr id="13" name="Textbox">
            <a:extLst>
              <a:ext uri="{FF2B5EF4-FFF2-40B4-BE49-F238E27FC236}">
                <a16:creationId xmlns:a16="http://schemas.microsoft.com/office/drawing/2014/main" id="{6E73B62A-1490-BC95-749C-95516CD6F5F0}"/>
              </a:ext>
            </a:extLst>
          </p:cNvPr>
          <p:cNvSpPr txBox="1"/>
          <p:nvPr/>
        </p:nvSpPr>
        <p:spPr>
          <a:xfrm>
            <a:off x="685800" y="3844317"/>
            <a:ext cx="16230600" cy="7125027"/>
          </a:xfrm>
          <a:prstGeom prst="rect">
            <a:avLst/>
          </a:prstGeom>
          <a:noFill/>
        </p:spPr>
        <p:txBody>
          <a:bodyPr wrap="square" rtlCol="0">
            <a:spAutoFit/>
          </a:bodyPr>
          <a:lstStyle/>
          <a:p>
            <a:pPr marL="742950" indent="-742950">
              <a:buAutoNum type="arabicPeriod"/>
            </a:pPr>
            <a:r>
              <a:rPr lang="en-US" sz="3600" b="1" dirty="0"/>
              <a:t>How is education credited? </a:t>
            </a:r>
          </a:p>
          <a:p>
            <a:pPr marL="742950" indent="-742950">
              <a:buAutoNum type="arabicPeriod"/>
            </a:pPr>
            <a:r>
              <a:rPr lang="en-US" sz="3600" b="1" dirty="0"/>
              <a:t>How much of A-L must be taken?</a:t>
            </a:r>
          </a:p>
          <a:p>
            <a:pPr marL="742950" indent="-742950">
              <a:buAutoNum type="arabicPeriod"/>
            </a:pPr>
            <a:r>
              <a:rPr lang="en-US" sz="3600" b="1" dirty="0"/>
              <a:t>Who approves the education?</a:t>
            </a:r>
          </a:p>
          <a:p>
            <a:pPr marL="742950" indent="-742950">
              <a:buAutoNum type="arabicPeriod"/>
            </a:pPr>
            <a:r>
              <a:rPr lang="en-US" sz="3600" b="1" dirty="0"/>
              <a:t>Who pays for the education?</a:t>
            </a:r>
          </a:p>
          <a:p>
            <a:pPr marL="742950" indent="-742950">
              <a:buAutoNum type="arabicPeriod"/>
            </a:pPr>
            <a:r>
              <a:rPr lang="en-US" sz="3600" b="1" dirty="0"/>
              <a:t>What if a person applies and the education cannot be verified before six months elapse?</a:t>
            </a:r>
          </a:p>
          <a:p>
            <a:pPr marL="742950" indent="-742950">
              <a:buAutoNum type="arabicPeriod"/>
            </a:pPr>
            <a:r>
              <a:rPr lang="en-US" sz="3600" b="1" dirty="0"/>
              <a:t>Does a person have to re-apply when they finish their education? </a:t>
            </a:r>
          </a:p>
          <a:p>
            <a:pPr marL="742950" indent="-742950">
              <a:buAutoNum type="arabicPeriod"/>
            </a:pPr>
            <a:r>
              <a:rPr lang="en-US" sz="3600" b="1" dirty="0"/>
              <a:t>Why is this restriction only applied to SUD workers? </a:t>
            </a:r>
          </a:p>
          <a:p>
            <a:pPr marL="742950" indent="-742950">
              <a:buAutoNum type="arabicPeriod"/>
            </a:pPr>
            <a:r>
              <a:rPr lang="en-US" sz="3600" b="1" dirty="0"/>
              <a:t>Will everything come together by July 1</a:t>
            </a:r>
            <a:r>
              <a:rPr lang="en-US" sz="3600" b="1" baseline="30000" dirty="0"/>
              <a:t>st</a:t>
            </a:r>
            <a:r>
              <a:rPr lang="en-US" sz="3600" b="1" dirty="0"/>
              <a:t>?</a:t>
            </a:r>
          </a:p>
          <a:p>
            <a:endParaRPr lang="en-US" sz="3600" b="1" dirty="0"/>
          </a:p>
          <a:p>
            <a:pPr marL="742950" indent="-742950">
              <a:buAutoNum type="arabicPeriod"/>
            </a:pPr>
            <a:endParaRPr lang="en-US" sz="3600" b="1" dirty="0"/>
          </a:p>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418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08D60D-9333-33A9-A3D3-400952177B5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9694CDA-5918-29AA-6D9C-BC06D57F746F}"/>
              </a:ext>
            </a:extLst>
          </p:cNvPr>
          <p:cNvSpPr/>
          <p:nvPr/>
        </p:nvSpPr>
        <p:spPr>
          <a:xfrm>
            <a:off x="76200" y="288026"/>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3F521E09-388C-3D8B-D373-17BCD1B1C6F3}"/>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6CE23F6C-899D-363B-FFD5-5787ADD0D40B}"/>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09698B78-0A51-7653-BE67-ED37C172B255}"/>
              </a:ext>
            </a:extLst>
          </p:cNvPr>
          <p:cNvSpPr txBox="1"/>
          <p:nvPr/>
        </p:nvSpPr>
        <p:spPr>
          <a:xfrm rot="21584867">
            <a:off x="-1744332" y="29333"/>
            <a:ext cx="13334895" cy="3785652"/>
          </a:xfrm>
          <a:prstGeom prst="rect">
            <a:avLst/>
          </a:prstGeom>
          <a:noFill/>
          <a:ln>
            <a:noFill/>
          </a:ln>
          <a:effectLst/>
        </p:spPr>
        <p:txBody>
          <a:bodyPr wrap="square" rtlCol="0">
            <a:spAutoFit/>
          </a:bodyPr>
          <a:lstStyle/>
          <a:p>
            <a:pPr algn="r"/>
            <a:r>
              <a:rPr lang="en-US" sz="12000" b="1" dirty="0">
                <a:ln w="19050">
                  <a:noFill/>
                  <a:round/>
                </a:ln>
                <a:latin typeface="Century Gothic" panose="020B0502020202020204" pitchFamily="34" charset="0"/>
                <a:ea typeface="Tahoma" panose="020B0604030504040204" pitchFamily="34" charset="0"/>
                <a:cs typeface="Tahoma" panose="020B0604030504040204" pitchFamily="34" charset="0"/>
              </a:rPr>
              <a:t>A Little Good News</a:t>
            </a:r>
          </a:p>
        </p:txBody>
      </p:sp>
      <p:sp>
        <p:nvSpPr>
          <p:cNvPr id="13" name="Textbox">
            <a:extLst>
              <a:ext uri="{FF2B5EF4-FFF2-40B4-BE49-F238E27FC236}">
                <a16:creationId xmlns:a16="http://schemas.microsoft.com/office/drawing/2014/main" id="{6FD5363F-F88A-A1D1-CC9C-6ED37CC6C024}"/>
              </a:ext>
            </a:extLst>
          </p:cNvPr>
          <p:cNvSpPr txBox="1"/>
          <p:nvPr/>
        </p:nvSpPr>
        <p:spPr>
          <a:xfrm>
            <a:off x="1447800" y="4913561"/>
            <a:ext cx="6172200" cy="4078039"/>
          </a:xfrm>
          <a:prstGeom prst="rect">
            <a:avLst/>
          </a:prstGeom>
          <a:noFill/>
        </p:spPr>
        <p:txBody>
          <a:bodyPr wrap="square" rtlCol="0">
            <a:spAutoFit/>
          </a:bodyPr>
          <a:lstStyle/>
          <a:p>
            <a:r>
              <a:rPr lang="en-US" sz="5400" b="1" dirty="0">
                <a:solidFill>
                  <a:srgbClr val="00B050"/>
                </a:solidFill>
              </a:rPr>
              <a:t>The five-year rule is being eliminated!</a:t>
            </a:r>
          </a:p>
          <a:p>
            <a:pPr marL="742950" indent="-742950">
              <a:buAutoNum type="arabicPeriod"/>
            </a:pPr>
            <a:endParaRPr lang="en-US" sz="3600" b="1" dirty="0"/>
          </a:p>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4098" name="Picture 2" descr="6 Ways to Celebrate at the End of a Project | PBLWorks">
            <a:extLst>
              <a:ext uri="{FF2B5EF4-FFF2-40B4-BE49-F238E27FC236}">
                <a16:creationId xmlns:a16="http://schemas.microsoft.com/office/drawing/2014/main" id="{81B75F8A-F03C-D12E-800B-4D093E44D4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961730"/>
            <a:ext cx="11430000" cy="598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36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AA9400-AAEA-CB4F-2223-A381D030BEDD}"/>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51ED480-DFF1-1F17-3547-2F33251452B1}"/>
              </a:ext>
            </a:extLst>
          </p:cNvPr>
          <p:cNvSpPr/>
          <p:nvPr/>
        </p:nvSpPr>
        <p:spPr>
          <a:xfrm>
            <a:off x="457200" y="4921257"/>
            <a:ext cx="4800600" cy="15621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8" name="TextBox 7">
            <a:extLst>
              <a:ext uri="{FF2B5EF4-FFF2-40B4-BE49-F238E27FC236}">
                <a16:creationId xmlns:a16="http://schemas.microsoft.com/office/drawing/2014/main" id="{D5140048-5A7C-DEDD-52FB-ADA4F985E260}"/>
              </a:ext>
            </a:extLst>
          </p:cNvPr>
          <p:cNvSpPr txBox="1"/>
          <p:nvPr/>
        </p:nvSpPr>
        <p:spPr>
          <a:xfrm rot="21584867">
            <a:off x="424155" y="5185823"/>
            <a:ext cx="3964098" cy="1538883"/>
          </a:xfrm>
          <a:prstGeom prst="rect">
            <a:avLst/>
          </a:prstGeom>
          <a:noFill/>
          <a:ln>
            <a:noFill/>
          </a:ln>
        </p:spPr>
        <p:txBody>
          <a:bodyPr wrap="square" rtlCol="0">
            <a:spAutoFit/>
          </a:bodyPr>
          <a:lstStyle/>
          <a:p>
            <a:pPr algn="r"/>
            <a:r>
              <a:rPr lang="en-US" sz="3500" b="1" dirty="0">
                <a:ln w="19050">
                  <a:noFill/>
                  <a:round/>
                </a:ln>
                <a:ea typeface="Tahoma" panose="020B0604030504040204" pitchFamily="34" charset="0"/>
                <a:cs typeface="Arial" panose="020B0604020202020204" pitchFamily="34" charset="0"/>
              </a:rPr>
              <a:t>Notable Industry Wins</a:t>
            </a:r>
            <a:br>
              <a:rPr lang="en-US" sz="3500" b="1" dirty="0">
                <a:ln w="19050">
                  <a:noFill/>
                  <a:round/>
                </a:ln>
                <a:ea typeface="Tahoma" panose="020B0604030504040204" pitchFamily="34" charset="0"/>
                <a:cs typeface="Arial" panose="020B0604020202020204" pitchFamily="34" charset="0"/>
              </a:rPr>
            </a:br>
            <a:endParaRPr lang="en-US" sz="2400" b="1" dirty="0">
              <a:ln w="19050">
                <a:noFill/>
                <a:round/>
              </a:ln>
              <a:solidFill>
                <a:schemeClr val="bg2"/>
              </a:solidFill>
              <a:ea typeface="Tahoma" panose="020B060403050404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0F96A180-AFBD-D86D-BB6C-E6F8B36B6AE1}"/>
              </a:ext>
            </a:extLst>
          </p:cNvPr>
          <p:cNvGrpSpPr/>
          <p:nvPr/>
        </p:nvGrpSpPr>
        <p:grpSpPr>
          <a:xfrm>
            <a:off x="5943600" y="530464"/>
            <a:ext cx="4343400" cy="4419600"/>
            <a:chOff x="5486400" y="-2936"/>
            <a:chExt cx="4343400" cy="4419600"/>
          </a:xfrm>
        </p:grpSpPr>
        <p:sp>
          <p:nvSpPr>
            <p:cNvPr id="11" name="Rectangle: Rounded Corners 10">
              <a:extLst>
                <a:ext uri="{FF2B5EF4-FFF2-40B4-BE49-F238E27FC236}">
                  <a16:creationId xmlns:a16="http://schemas.microsoft.com/office/drawing/2014/main" id="{369E4684-722A-5A57-D8DE-26703FE86D9F}"/>
                </a:ext>
              </a:extLst>
            </p:cNvPr>
            <p:cNvSpPr/>
            <p:nvPr/>
          </p:nvSpPr>
          <p:spPr>
            <a:xfrm>
              <a:off x="5486400" y="-2936"/>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12" name="Textbox">
              <a:extLst>
                <a:ext uri="{FF2B5EF4-FFF2-40B4-BE49-F238E27FC236}">
                  <a16:creationId xmlns:a16="http://schemas.microsoft.com/office/drawing/2014/main" id="{4047F695-850B-5A10-1297-D74CA6A6AB53}"/>
                </a:ext>
              </a:extLst>
            </p:cNvPr>
            <p:cNvSpPr txBox="1"/>
            <p:nvPr/>
          </p:nvSpPr>
          <p:spPr>
            <a:xfrm>
              <a:off x="5638800" y="1028700"/>
              <a:ext cx="4038600" cy="2841034"/>
            </a:xfrm>
            <a:prstGeom prst="rect">
              <a:avLst/>
            </a:prstGeom>
            <a:noFill/>
          </p:spPr>
          <p:txBody>
            <a:bodyPr wrap="square" rtlCol="0">
              <a:spAutoFit/>
            </a:bodyPr>
            <a:lstStyle/>
            <a:p>
              <a:pPr marL="0" marR="0">
                <a:lnSpc>
                  <a:spcPct val="107000"/>
                </a:lnSpc>
                <a:spcAft>
                  <a:spcPts val="8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bill prohibited  SUD treatment facilities from being near several specified facilities, including other SUD treatment facilities, community care facilities, and adult day programs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13" name="TextBox 12">
              <a:extLst>
                <a:ext uri="{FF2B5EF4-FFF2-40B4-BE49-F238E27FC236}">
                  <a16:creationId xmlns:a16="http://schemas.microsoft.com/office/drawing/2014/main" id="{46543E27-AFBD-FB20-050F-960AFAC9EAA3}"/>
                </a:ext>
              </a:extLst>
            </p:cNvPr>
            <p:cNvSpPr txBox="1"/>
            <p:nvPr/>
          </p:nvSpPr>
          <p:spPr>
            <a:xfrm rot="21584867">
              <a:off x="5525012" y="283098"/>
              <a:ext cx="4303315" cy="668003"/>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AB 2121</a:t>
              </a:r>
            </a:p>
          </p:txBody>
        </p:sp>
      </p:grpSp>
      <p:grpSp>
        <p:nvGrpSpPr>
          <p:cNvPr id="16" name="Group 15">
            <a:extLst>
              <a:ext uri="{FF2B5EF4-FFF2-40B4-BE49-F238E27FC236}">
                <a16:creationId xmlns:a16="http://schemas.microsoft.com/office/drawing/2014/main" id="{B3CE3B8C-42D4-4545-4602-8BB53B18FF7A}"/>
              </a:ext>
            </a:extLst>
          </p:cNvPr>
          <p:cNvGrpSpPr/>
          <p:nvPr/>
        </p:nvGrpSpPr>
        <p:grpSpPr>
          <a:xfrm>
            <a:off x="5962169" y="5221371"/>
            <a:ext cx="4380026" cy="4419600"/>
            <a:chOff x="5504969" y="4687971"/>
            <a:chExt cx="4380026" cy="4419600"/>
          </a:xfrm>
        </p:grpSpPr>
        <p:sp>
          <p:nvSpPr>
            <p:cNvPr id="10" name="Rectangle: Rounded Corners 9">
              <a:extLst>
                <a:ext uri="{FF2B5EF4-FFF2-40B4-BE49-F238E27FC236}">
                  <a16:creationId xmlns:a16="http://schemas.microsoft.com/office/drawing/2014/main" id="{7B36FEDE-0B15-E02E-BA48-7CAD31502A53}"/>
                </a:ext>
              </a:extLst>
            </p:cNvPr>
            <p:cNvSpPr/>
            <p:nvPr/>
          </p:nvSpPr>
          <p:spPr>
            <a:xfrm>
              <a:off x="5504969" y="4687971"/>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29" name="Textbox">
              <a:extLst>
                <a:ext uri="{FF2B5EF4-FFF2-40B4-BE49-F238E27FC236}">
                  <a16:creationId xmlns:a16="http://schemas.microsoft.com/office/drawing/2014/main" id="{87FA99D4-4167-DA6F-FB59-016281941571}"/>
                </a:ext>
              </a:extLst>
            </p:cNvPr>
            <p:cNvSpPr txBox="1"/>
            <p:nvPr/>
          </p:nvSpPr>
          <p:spPr>
            <a:xfrm>
              <a:off x="5714037" y="6099531"/>
              <a:ext cx="4038600" cy="1643399"/>
            </a:xfrm>
            <a:prstGeom prst="rect">
              <a:avLst/>
            </a:prstGeom>
            <a:noFill/>
          </p:spPr>
          <p:txBody>
            <a:bodyPr wrap="square" rtlCol="0">
              <a:spAutoFit/>
            </a:bodyPr>
            <a:lstStyle/>
            <a:p>
              <a:pPr algn="ctr">
                <a:lnSpc>
                  <a:spcPts val="3000"/>
                </a:lnSpc>
              </a:pPr>
              <a:r>
                <a:rPr lang="en-US" sz="3200" dirty="0">
                  <a:solidFill>
                    <a:schemeClr val="bg1"/>
                  </a:solidFill>
                  <a:latin typeface="Calibri" panose="020F0502020204030204" pitchFamily="34" charset="0"/>
                  <a:cs typeface="Calibri" panose="020F0502020204030204" pitchFamily="34" charset="0"/>
                </a:rPr>
                <a:t>Even with rampant inflation, there was no attempt to raise fees… AGAIN.</a:t>
              </a:r>
            </a:p>
          </p:txBody>
        </p:sp>
        <p:sp>
          <p:nvSpPr>
            <p:cNvPr id="14" name="TextBox 13">
              <a:extLst>
                <a:ext uri="{FF2B5EF4-FFF2-40B4-BE49-F238E27FC236}">
                  <a16:creationId xmlns:a16="http://schemas.microsoft.com/office/drawing/2014/main" id="{885F6E62-CC51-1210-07E7-F938010908B9}"/>
                </a:ext>
              </a:extLst>
            </p:cNvPr>
            <p:cNvSpPr txBox="1"/>
            <p:nvPr/>
          </p:nvSpPr>
          <p:spPr>
            <a:xfrm rot="21584867">
              <a:off x="5581680" y="5062367"/>
              <a:ext cx="4303315" cy="668003"/>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No Fee Increase</a:t>
              </a:r>
            </a:p>
          </p:txBody>
        </p:sp>
      </p:grpSp>
      <p:grpSp>
        <p:nvGrpSpPr>
          <p:cNvPr id="33" name="Group 32">
            <a:extLst>
              <a:ext uri="{FF2B5EF4-FFF2-40B4-BE49-F238E27FC236}">
                <a16:creationId xmlns:a16="http://schemas.microsoft.com/office/drawing/2014/main" id="{B5261433-7080-9FD7-A016-C620507438B2}"/>
              </a:ext>
            </a:extLst>
          </p:cNvPr>
          <p:cNvGrpSpPr/>
          <p:nvPr/>
        </p:nvGrpSpPr>
        <p:grpSpPr>
          <a:xfrm>
            <a:off x="10849695" y="532002"/>
            <a:ext cx="4351244" cy="4454140"/>
            <a:chOff x="5515695" y="-1398"/>
            <a:chExt cx="4351244" cy="4454140"/>
          </a:xfrm>
        </p:grpSpPr>
        <p:sp>
          <p:nvSpPr>
            <p:cNvPr id="34" name="Rectangle: Rounded Corners 33">
              <a:extLst>
                <a:ext uri="{FF2B5EF4-FFF2-40B4-BE49-F238E27FC236}">
                  <a16:creationId xmlns:a16="http://schemas.microsoft.com/office/drawing/2014/main" id="{14A745AA-4280-EB3A-5B0C-093FA1B81AFD}"/>
                </a:ext>
              </a:extLst>
            </p:cNvPr>
            <p:cNvSpPr/>
            <p:nvPr/>
          </p:nvSpPr>
          <p:spPr>
            <a:xfrm>
              <a:off x="5523539" y="-1398"/>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35" name="Textbox">
              <a:extLst>
                <a:ext uri="{FF2B5EF4-FFF2-40B4-BE49-F238E27FC236}">
                  <a16:creationId xmlns:a16="http://schemas.microsoft.com/office/drawing/2014/main" id="{CE88193F-5315-9E92-97DD-9A85E7CA49EF}"/>
                </a:ext>
              </a:extLst>
            </p:cNvPr>
            <p:cNvSpPr txBox="1"/>
            <p:nvPr/>
          </p:nvSpPr>
          <p:spPr>
            <a:xfrm>
              <a:off x="5627649" y="912862"/>
              <a:ext cx="4038600" cy="3539880"/>
            </a:xfrm>
            <a:prstGeom prst="rect">
              <a:avLst/>
            </a:prstGeom>
            <a:noFill/>
          </p:spPr>
          <p:txBody>
            <a:bodyPr wrap="square" rtlCol="0">
              <a:spAutoFit/>
            </a:bodyPr>
            <a:lstStyle/>
            <a:p>
              <a:pPr>
                <a:lnSpc>
                  <a:spcPts val="3000"/>
                </a:lnSpc>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bill authorized local governments to take action against recovery residences if they suspect them of conducting treatment and gave these local enforcement agencies the authority to carry out site visits of residential treatment programs</a:t>
              </a:r>
              <a:r>
                <a:rPr lang="en-US" sz="2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endParaRPr lang="en-US" sz="2400" dirty="0">
                <a:solidFill>
                  <a:schemeClr val="bg1"/>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1CDE90EA-782F-0A61-8EB4-2C012301092E}"/>
                </a:ext>
              </a:extLst>
            </p:cNvPr>
            <p:cNvSpPr txBox="1"/>
            <p:nvPr/>
          </p:nvSpPr>
          <p:spPr>
            <a:xfrm rot="21584867">
              <a:off x="5515695" y="254905"/>
              <a:ext cx="4303315" cy="668003"/>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SB 913</a:t>
              </a:r>
            </a:p>
          </p:txBody>
        </p:sp>
      </p:grpSp>
      <p:grpSp>
        <p:nvGrpSpPr>
          <p:cNvPr id="37" name="Group 36">
            <a:extLst>
              <a:ext uri="{FF2B5EF4-FFF2-40B4-BE49-F238E27FC236}">
                <a16:creationId xmlns:a16="http://schemas.microsoft.com/office/drawing/2014/main" id="{3CACF7EB-1C8F-B8CB-A11A-57CF747362A8}"/>
              </a:ext>
            </a:extLst>
          </p:cNvPr>
          <p:cNvGrpSpPr/>
          <p:nvPr/>
        </p:nvGrpSpPr>
        <p:grpSpPr>
          <a:xfrm>
            <a:off x="10890045" y="5300859"/>
            <a:ext cx="4343400" cy="4419600"/>
            <a:chOff x="5556045" y="4767459"/>
            <a:chExt cx="4343400" cy="4419600"/>
          </a:xfrm>
        </p:grpSpPr>
        <p:sp>
          <p:nvSpPr>
            <p:cNvPr id="38" name="Rectangle: Rounded Corners 37">
              <a:extLst>
                <a:ext uri="{FF2B5EF4-FFF2-40B4-BE49-F238E27FC236}">
                  <a16:creationId xmlns:a16="http://schemas.microsoft.com/office/drawing/2014/main" id="{FCA9E3D5-D52A-DFE7-2942-892C127EE0F0}"/>
                </a:ext>
              </a:extLst>
            </p:cNvPr>
            <p:cNvSpPr/>
            <p:nvPr/>
          </p:nvSpPr>
          <p:spPr>
            <a:xfrm>
              <a:off x="5556045" y="4767459"/>
              <a:ext cx="4343400" cy="4419600"/>
            </a:xfrm>
            <a:prstGeom prst="roundRect">
              <a:avLst>
                <a:gd name="adj" fmla="val 78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39" name="Textbox">
              <a:extLst>
                <a:ext uri="{FF2B5EF4-FFF2-40B4-BE49-F238E27FC236}">
                  <a16:creationId xmlns:a16="http://schemas.microsoft.com/office/drawing/2014/main" id="{A36B0B27-2526-591E-D848-F3C9B8FB7119}"/>
                </a:ext>
              </a:extLst>
            </p:cNvPr>
            <p:cNvSpPr txBox="1"/>
            <p:nvPr/>
          </p:nvSpPr>
          <p:spPr>
            <a:xfrm>
              <a:off x="5675938" y="5567691"/>
              <a:ext cx="4038600" cy="3539880"/>
            </a:xfrm>
            <a:prstGeom prst="rect">
              <a:avLst/>
            </a:prstGeom>
            <a:noFill/>
          </p:spPr>
          <p:txBody>
            <a:bodyPr wrap="square" rtlCol="0">
              <a:spAutoFit/>
            </a:bodyPr>
            <a:lstStyle/>
            <a:p>
              <a:pPr>
                <a:lnSpc>
                  <a:spcPts val="3000"/>
                </a:lnSpc>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This bill required  private equity groups to provide written notice to, and obtain the written consent of, the Attorney General before a transaction between the private equity group or hedge fund and a health care facility could occur.</a:t>
              </a:r>
              <a:endParaRPr lang="en-US" sz="2400" dirty="0">
                <a:solidFill>
                  <a:schemeClr val="bg1"/>
                </a:solidFill>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8FE4AF76-3E00-0358-3ABB-D73FDF524E2D}"/>
                </a:ext>
              </a:extLst>
            </p:cNvPr>
            <p:cNvSpPr txBox="1"/>
            <p:nvPr/>
          </p:nvSpPr>
          <p:spPr>
            <a:xfrm rot="21584867">
              <a:off x="5562152" y="4856432"/>
              <a:ext cx="4303315" cy="678519"/>
            </a:xfrm>
            <a:prstGeom prst="rect">
              <a:avLst/>
            </a:prstGeom>
            <a:noFill/>
            <a:ln>
              <a:noFill/>
            </a:ln>
            <a:effectLst/>
          </p:spPr>
          <p:txBody>
            <a:bodyPr wrap="square" rtlCol="0">
              <a:spAutoFit/>
            </a:bodyPr>
            <a:lstStyle/>
            <a:p>
              <a:pPr algn="ctr">
                <a:lnSpc>
                  <a:spcPts val="5000"/>
                </a:lnSpc>
              </a:pPr>
              <a:r>
                <a:rPr lang="en-US" sz="3600" b="1" spc="100" dirty="0">
                  <a:ln w="19050">
                    <a:noFill/>
                    <a:round/>
                  </a:ln>
                  <a:solidFill>
                    <a:schemeClr val="accent2">
                      <a:lumMod val="50000"/>
                    </a:schemeClr>
                  </a:solidFill>
                  <a:ea typeface="Tahoma" panose="020B0604030504040204" pitchFamily="34" charset="0"/>
                  <a:cs typeface="Helvetica" panose="020B0604020202020204" pitchFamily="34" charset="0"/>
                </a:rPr>
                <a:t>AB 3129</a:t>
              </a:r>
            </a:p>
          </p:txBody>
        </p:sp>
      </p:grpSp>
    </p:spTree>
    <p:extLst>
      <p:ext uri="{BB962C8B-B14F-4D97-AF65-F5344CB8AC3E}">
        <p14:creationId xmlns:p14="http://schemas.microsoft.com/office/powerpoint/2010/main" val="252639759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4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decel="4000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decel="4000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decel="40000"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5481D9-15A8-F66E-D956-A70AA7978ED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739F3F1-5760-3EEA-7787-B971658B2A97}"/>
              </a:ext>
            </a:extLst>
          </p:cNvPr>
          <p:cNvSpPr/>
          <p:nvPr/>
        </p:nvSpPr>
        <p:spPr>
          <a:xfrm>
            <a:off x="76200" y="288026"/>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F231F11C-E564-7757-3931-CE3CA0B122DE}"/>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50F68119-8AEA-DB9A-00B2-1EC9EEA1A69B}"/>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40319982-4AC7-7AE0-E62D-E1D2DAE3D61B}"/>
              </a:ext>
            </a:extLst>
          </p:cNvPr>
          <p:cNvSpPr txBox="1"/>
          <p:nvPr/>
        </p:nvSpPr>
        <p:spPr>
          <a:xfrm rot="21584867">
            <a:off x="-1744332" y="952663"/>
            <a:ext cx="13334895" cy="1938992"/>
          </a:xfrm>
          <a:prstGeom prst="rect">
            <a:avLst/>
          </a:prstGeom>
          <a:noFill/>
          <a:ln>
            <a:noFill/>
          </a:ln>
          <a:effectLst/>
        </p:spPr>
        <p:txBody>
          <a:bodyPr wrap="square" rtlCol="0">
            <a:spAutoFit/>
          </a:bodyPr>
          <a:lstStyle/>
          <a:p>
            <a:pPr algn="r"/>
            <a:r>
              <a:rPr lang="en-US" sz="12000" b="1" dirty="0">
                <a:ln w="19050">
                  <a:noFill/>
                  <a:round/>
                </a:ln>
                <a:latin typeface="Century Gothic" panose="020B0502020202020204" pitchFamily="34" charset="0"/>
                <a:ea typeface="Tahoma" panose="020B0604030504040204" pitchFamily="34" charset="0"/>
                <a:cs typeface="Tahoma" panose="020B0604030504040204" pitchFamily="34" charset="0"/>
              </a:rPr>
              <a:t>Get Involved</a:t>
            </a:r>
          </a:p>
        </p:txBody>
      </p:sp>
      <p:sp>
        <p:nvSpPr>
          <p:cNvPr id="13" name="Textbox">
            <a:extLst>
              <a:ext uri="{FF2B5EF4-FFF2-40B4-BE49-F238E27FC236}">
                <a16:creationId xmlns:a16="http://schemas.microsoft.com/office/drawing/2014/main" id="{E76A728F-219B-4B5B-625E-59E892980EE7}"/>
              </a:ext>
            </a:extLst>
          </p:cNvPr>
          <p:cNvSpPr txBox="1"/>
          <p:nvPr/>
        </p:nvSpPr>
        <p:spPr>
          <a:xfrm>
            <a:off x="762000" y="4108445"/>
            <a:ext cx="9601200" cy="5463034"/>
          </a:xfrm>
          <a:prstGeom prst="rect">
            <a:avLst/>
          </a:prstGeom>
          <a:noFill/>
        </p:spPr>
        <p:txBody>
          <a:bodyPr wrap="square" rtlCol="0">
            <a:spAutoFit/>
          </a:bodyPr>
          <a:lstStyle/>
          <a:p>
            <a:r>
              <a:rPr lang="en-US" sz="3600" b="1" dirty="0">
                <a:solidFill>
                  <a:srgbClr val="00B050"/>
                </a:solidFill>
              </a:rPr>
              <a:t>Continue your ATAC membership!</a:t>
            </a:r>
          </a:p>
          <a:p>
            <a:endParaRPr lang="en-US" sz="3600" b="1" dirty="0">
              <a:solidFill>
                <a:srgbClr val="00B050"/>
              </a:solidFill>
            </a:endParaRPr>
          </a:p>
          <a:p>
            <a:r>
              <a:rPr lang="en-US" sz="3600" b="1" dirty="0">
                <a:solidFill>
                  <a:srgbClr val="00B050"/>
                </a:solidFill>
              </a:rPr>
              <a:t>Join CCAPP at the Addiction Leadership Conference and Lobby Day in March.</a:t>
            </a:r>
          </a:p>
          <a:p>
            <a:endParaRPr lang="en-US" sz="3600" b="1" dirty="0">
              <a:solidFill>
                <a:srgbClr val="00B050"/>
              </a:solidFill>
            </a:endParaRPr>
          </a:p>
          <a:p>
            <a:r>
              <a:rPr lang="en-US" sz="3600" b="1" dirty="0">
                <a:solidFill>
                  <a:srgbClr val="00B050"/>
                </a:solidFill>
              </a:rPr>
              <a:t>Search bills: https://leginfo.legislature.ca.gov/</a:t>
            </a:r>
          </a:p>
          <a:p>
            <a:pPr marL="742950" indent="-742950">
              <a:buAutoNum type="arabicPeriod"/>
            </a:pPr>
            <a:endParaRPr lang="en-US" sz="3600" b="1" dirty="0"/>
          </a:p>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5122" name="Picture 2" descr="California State Capitol - Wikipedia">
            <a:extLst>
              <a:ext uri="{FF2B5EF4-FFF2-40B4-BE49-F238E27FC236}">
                <a16:creationId xmlns:a16="http://schemas.microsoft.com/office/drawing/2014/main" id="{F9733ED1-8C10-0CB8-ED0B-864BEB5FCA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44200" y="4158105"/>
            <a:ext cx="6926937" cy="4762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9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968CAD-8C45-6D47-7A63-5ADCDB819399}"/>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984B48E-8C24-692D-D423-DE49FD96EB1F}"/>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6D9B1695-AF5E-5B11-8347-4D21F9970209}"/>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3DBD3560-EC06-E2F6-AB58-9A10EB6B28A9}"/>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F01C67F1-39FD-91F9-798F-05CFD8C9371D}"/>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E6460DC2-04E9-48D9-A2B8-DE17714CD549}"/>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EE63B964-EDED-297A-943B-67E794BA11BD}"/>
              </a:ext>
            </a:extLst>
          </p:cNvPr>
          <p:cNvSpPr txBox="1"/>
          <p:nvPr/>
        </p:nvSpPr>
        <p:spPr>
          <a:xfrm rot="21584867">
            <a:off x="-2053195" y="4352261"/>
            <a:ext cx="13334895" cy="1446550"/>
          </a:xfrm>
          <a:prstGeom prst="rect">
            <a:avLst/>
          </a:prstGeom>
          <a:noFill/>
          <a:ln>
            <a:noFill/>
          </a:ln>
          <a:effectLst/>
        </p:spPr>
        <p:txBody>
          <a:bodyPr wrap="square" rtlCol="0">
            <a:spAutoFit/>
          </a:bodyPr>
          <a:lstStyle/>
          <a:p>
            <a:pPr algn="r"/>
            <a:r>
              <a:rPr lang="en-US" sz="8800" b="1" spc="-450" dirty="0">
                <a:ln w="19050">
                  <a:noFill/>
                  <a:round/>
                </a:ln>
                <a:latin typeface="Century Gothic" panose="020B0502020202020204" pitchFamily="34" charset="0"/>
                <a:ea typeface="Tahoma" panose="020B0604030504040204" pitchFamily="34" charset="0"/>
                <a:cs typeface="Tahoma" panose="020B0604030504040204" pitchFamily="34" charset="0"/>
              </a:rPr>
              <a:t>Facility Regulations</a:t>
            </a:r>
          </a:p>
        </p:txBody>
      </p:sp>
      <p:sp>
        <p:nvSpPr>
          <p:cNvPr id="10" name="TextBox 9">
            <a:extLst>
              <a:ext uri="{FF2B5EF4-FFF2-40B4-BE49-F238E27FC236}">
                <a16:creationId xmlns:a16="http://schemas.microsoft.com/office/drawing/2014/main" id="{50C58E66-76D3-BC3B-43AB-85B4E67D5F39}"/>
              </a:ext>
            </a:extLst>
          </p:cNvPr>
          <p:cNvSpPr txBox="1"/>
          <p:nvPr/>
        </p:nvSpPr>
        <p:spPr>
          <a:xfrm rot="21584867">
            <a:off x="768027" y="655257"/>
            <a:ext cx="9671449" cy="2759923"/>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2025: The Year of Regulations???</a:t>
            </a:r>
          </a:p>
        </p:txBody>
      </p:sp>
      <p:sp>
        <p:nvSpPr>
          <p:cNvPr id="11" name="TextBox 10">
            <a:extLst>
              <a:ext uri="{FF2B5EF4-FFF2-40B4-BE49-F238E27FC236}">
                <a16:creationId xmlns:a16="http://schemas.microsoft.com/office/drawing/2014/main" id="{8CF9CC1F-CFD3-1E94-9DD0-7D6D8E12B79B}"/>
              </a:ext>
            </a:extLst>
          </p:cNvPr>
          <p:cNvSpPr txBox="1"/>
          <p:nvPr/>
        </p:nvSpPr>
        <p:spPr>
          <a:xfrm rot="21584867">
            <a:off x="12042593" y="1306897"/>
            <a:ext cx="6702369" cy="733534"/>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Pile-Up at OAL</a:t>
            </a:r>
          </a:p>
        </p:txBody>
      </p:sp>
      <p:sp>
        <p:nvSpPr>
          <p:cNvPr id="12" name="TextBox 11">
            <a:extLst>
              <a:ext uri="{FF2B5EF4-FFF2-40B4-BE49-F238E27FC236}">
                <a16:creationId xmlns:a16="http://schemas.microsoft.com/office/drawing/2014/main" id="{23FFE08C-25B0-DA6C-9A71-B4099B1A79FC}"/>
              </a:ext>
            </a:extLst>
          </p:cNvPr>
          <p:cNvSpPr txBox="1"/>
          <p:nvPr/>
        </p:nvSpPr>
        <p:spPr>
          <a:xfrm rot="21584867">
            <a:off x="12344288" y="5263893"/>
            <a:ext cx="5943544" cy="1374735"/>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lumMod val="95000"/>
                  </a:schemeClr>
                </a:solidFill>
                <a:ea typeface="Tahoma" panose="020B0604030504040204" pitchFamily="34" charset="0"/>
                <a:cs typeface="Helvetica" panose="020B0604020202020204" pitchFamily="34" charset="0"/>
              </a:rPr>
              <a:t>ARE YOU READY?</a:t>
            </a:r>
          </a:p>
        </p:txBody>
      </p:sp>
      <p:sp>
        <p:nvSpPr>
          <p:cNvPr id="13" name="Textbox">
            <a:extLst>
              <a:ext uri="{FF2B5EF4-FFF2-40B4-BE49-F238E27FC236}">
                <a16:creationId xmlns:a16="http://schemas.microsoft.com/office/drawing/2014/main" id="{D24CB002-7436-356D-6777-F199A75D31C0}"/>
              </a:ext>
            </a:extLst>
          </p:cNvPr>
          <p:cNvSpPr txBox="1"/>
          <p:nvPr/>
        </p:nvSpPr>
        <p:spPr>
          <a:xfrm>
            <a:off x="4572000" y="6057900"/>
            <a:ext cx="6705600" cy="2785378"/>
          </a:xfrm>
          <a:prstGeom prst="rect">
            <a:avLst/>
          </a:prstGeom>
          <a:noFill/>
        </p:spPr>
        <p:txBody>
          <a:bodyPr wrap="square" rtlCol="0">
            <a:spAutoFit/>
          </a:bodyPr>
          <a:lstStyle/>
          <a:p>
            <a:pPr algn="r">
              <a:lnSpc>
                <a:spcPts val="3000"/>
              </a:lnSpc>
            </a:pPr>
            <a:r>
              <a:rPr lang="en-US" sz="2800" dirty="0">
                <a:latin typeface="Calibri" panose="020F0502020204030204" pitchFamily="34" charset="0"/>
                <a:cs typeface="Calibri" panose="020F0502020204030204" pitchFamily="34" charset="0"/>
              </a:rPr>
              <a:t>A substantial regulatory update for program licensing has gone through the pre-review process with stakeholders. It is now at the Office of Administrative Law. It should be released “soon.” The release from OAL will be the LAST public forum for input on the new regulations</a:t>
            </a: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026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3.33333E-6 0.38518 " pathEditMode="relative" rAng="0" ptsTypes="AA">
                                      <p:cBhvr>
                                        <p:cTn id="16" dur="500" fill="hold"/>
                                        <p:tgtEl>
                                          <p:spTgt spid="4"/>
                                        </p:tgtEl>
                                        <p:attrNameLst>
                                          <p:attrName>ppt_x</p:attrName>
                                          <p:attrName>ppt_y</p:attrName>
                                        </p:attrNameLst>
                                      </p:cBhvr>
                                      <p:rCtr x="0" y="19259"/>
                                    </p:animMotion>
                                  </p:childTnLst>
                                </p:cTn>
                              </p:par>
                              <p:par>
                                <p:cTn id="17" presetID="2" presetClass="entr" presetSubtype="8" decel="60000" fill="hold" grpId="0" nodeType="withEffect">
                                  <p:stCondLst>
                                    <p:cond delay="7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100" fill="hold"/>
                                        <p:tgtEl>
                                          <p:spTgt spid="3"/>
                                        </p:tgtEl>
                                        <p:attrNameLst>
                                          <p:attrName>ppt_x</p:attrName>
                                        </p:attrNameLst>
                                      </p:cBhvr>
                                      <p:tavLst>
                                        <p:tav tm="0">
                                          <p:val>
                                            <p:strVal val="0-#ppt_w/2"/>
                                          </p:val>
                                        </p:tav>
                                        <p:tav tm="100000">
                                          <p:val>
                                            <p:strVal val="#ppt_x"/>
                                          </p:val>
                                        </p:tav>
                                      </p:tavLst>
                                    </p:anim>
                                    <p:anim calcmode="lin" valueType="num">
                                      <p:cBhvr additive="base">
                                        <p:cTn id="20" dur="1100" fill="hold"/>
                                        <p:tgtEl>
                                          <p:spTgt spid="3"/>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3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par>
                                <p:cTn id="27" presetID="22" presetClass="entr" presetSubtype="1" fill="hold" grpId="0" nodeType="withEffect">
                                  <p:stCondLst>
                                    <p:cond delay="160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par>
                                <p:cTn id="30" presetID="10" presetClass="entr" presetSubtype="0" fill="hold" grpId="0" nodeType="withEffect">
                                  <p:stCondLst>
                                    <p:cond delay="18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3" grpId="0"/>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2E5177-B6DD-FEDE-F523-741B2DC9D26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5D628AE-A9D3-8753-A493-996D8E148FCF}"/>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7E493641-2BAF-9CBD-FF03-B275D2BCF320}"/>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DE32376D-6F88-EF0E-1CF7-F3575B488DAA}"/>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3D409320-EA06-C292-2170-5B928574A0E7}"/>
              </a:ext>
            </a:extLst>
          </p:cNvPr>
          <p:cNvSpPr txBox="1"/>
          <p:nvPr/>
        </p:nvSpPr>
        <p:spPr>
          <a:xfrm rot="21584867">
            <a:off x="460019" y="614226"/>
            <a:ext cx="19415253" cy="1323439"/>
          </a:xfrm>
          <a:prstGeom prst="rect">
            <a:avLst/>
          </a:prstGeom>
          <a:noFill/>
          <a:ln>
            <a:noFill/>
          </a:ln>
          <a:effectLst/>
        </p:spPr>
        <p:txBody>
          <a:bodyPr wrap="square" rtlCol="0">
            <a:spAutoFit/>
          </a:bodyPr>
          <a:lstStyle/>
          <a:p>
            <a:r>
              <a:rPr lang="en-US" sz="80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a:t>
            </a:r>
          </a:p>
        </p:txBody>
      </p:sp>
      <p:sp>
        <p:nvSpPr>
          <p:cNvPr id="13" name="Textbox">
            <a:extLst>
              <a:ext uri="{FF2B5EF4-FFF2-40B4-BE49-F238E27FC236}">
                <a16:creationId xmlns:a16="http://schemas.microsoft.com/office/drawing/2014/main" id="{1338C81E-7B79-51A7-E826-109E23CCF2D0}"/>
              </a:ext>
            </a:extLst>
          </p:cNvPr>
          <p:cNvSpPr txBox="1"/>
          <p:nvPr/>
        </p:nvSpPr>
        <p:spPr>
          <a:xfrm>
            <a:off x="609600" y="2571183"/>
            <a:ext cx="16764000" cy="7309693"/>
          </a:xfrm>
          <a:prstGeom prst="rect">
            <a:avLst/>
          </a:prstGeom>
          <a:noFill/>
        </p:spPr>
        <p:txBody>
          <a:bodyPr wrap="square" rtlCol="0">
            <a:spAutoFit/>
          </a:bodyPr>
          <a:lstStyle/>
          <a:p>
            <a:pPr indent="457200">
              <a:lnSpc>
                <a:spcPct val="200000"/>
              </a:lnSpc>
            </a:pPr>
            <a:r>
              <a:rPr lang="en-US" sz="2800" u="sng" dirty="0">
                <a:latin typeface="Arial" panose="020B0604020202020204" pitchFamily="34" charset="0"/>
                <a:ea typeface="Calibri" panose="020F0502020204030204" pitchFamily="34" charset="0"/>
              </a:rPr>
              <a:t>(29) “Owner” means having an </a:t>
            </a:r>
            <a:r>
              <a:rPr lang="en-US" sz="2800" u="sng" dirty="0">
                <a:highlight>
                  <a:srgbClr val="FFFF00"/>
                </a:highlight>
                <a:latin typeface="Arial" panose="020B0604020202020204" pitchFamily="34" charset="0"/>
                <a:ea typeface="Calibri" panose="020F0502020204030204" pitchFamily="34" charset="0"/>
              </a:rPr>
              <a:t>ownership interest of 5% or more </a:t>
            </a:r>
            <a:r>
              <a:rPr lang="en-US" sz="2800" u="sng" dirty="0">
                <a:latin typeface="Arial" panose="020B0604020202020204" pitchFamily="34" charset="0"/>
                <a:ea typeface="Calibri" panose="020F0502020204030204" pitchFamily="34" charset="0"/>
              </a:rPr>
              <a:t>in a business entity.</a:t>
            </a:r>
          </a:p>
          <a:p>
            <a:pPr indent="457200">
              <a:lnSpc>
                <a:spcPct val="200000"/>
              </a:lnSpc>
            </a:pPr>
            <a:r>
              <a:rPr lang="en-US" sz="2800" u="sng" dirty="0">
                <a:latin typeface="Arial" panose="020B0604020202020204" pitchFamily="34" charset="0"/>
                <a:ea typeface="Calibri" panose="020F0502020204030204" pitchFamily="34" charset="0"/>
              </a:rPr>
              <a:t>(40) “Site Visit” means a physical </a:t>
            </a:r>
            <a:r>
              <a:rPr lang="en-US" sz="2800" u="sng" dirty="0">
                <a:highlight>
                  <a:srgbClr val="FFFF00"/>
                </a:highlight>
                <a:latin typeface="Arial" panose="020B0604020202020204" pitchFamily="34" charset="0"/>
                <a:ea typeface="Calibri" panose="020F0502020204030204" pitchFamily="34" charset="0"/>
              </a:rPr>
              <a:t>or virtual inspection </a:t>
            </a:r>
            <a:r>
              <a:rPr lang="en-US" sz="2800" u="sng" dirty="0">
                <a:latin typeface="Arial" panose="020B0604020202020204" pitchFamily="34" charset="0"/>
                <a:ea typeface="Calibri" panose="020F0502020204030204" pitchFamily="34" charset="0"/>
              </a:rPr>
              <a:t>of a residential alcoholism or drug abuse recovery or treatment facility conducted by any authorized employee of the Department.</a:t>
            </a:r>
            <a:endParaRPr lang="en-US" sz="2800" dirty="0">
              <a:latin typeface="Times New Roman" panose="02020603050405020304" pitchFamily="18" charset="0"/>
              <a:ea typeface="Times New Roman" panose="02020603050405020304" pitchFamily="18" charset="0"/>
            </a:endParaRPr>
          </a:p>
          <a:p>
            <a:pPr indent="457200">
              <a:lnSpc>
                <a:spcPct val="200000"/>
              </a:lnSpc>
            </a:pPr>
            <a:r>
              <a:rPr lang="en-US" sz="2800" u="sng" dirty="0">
                <a:latin typeface="Arial" panose="020B0604020202020204" pitchFamily="34" charset="0"/>
                <a:ea typeface="Calibri" panose="020F0502020204030204" pitchFamily="34" charset="0"/>
              </a:rPr>
              <a:t>(43) “Synchronous Interaction” means the same as defined in Business and Professions Code Section 2290.5(a)(5).</a:t>
            </a:r>
            <a:r>
              <a:rPr lang="en-US" sz="2800" u="sng" dirty="0">
                <a:latin typeface="Times New Roman" panose="02020603050405020304" pitchFamily="18" charset="0"/>
                <a:ea typeface="Times New Roman" panose="02020603050405020304" pitchFamily="18" charset="0"/>
              </a:rPr>
              <a:t> </a:t>
            </a:r>
            <a:r>
              <a:rPr lang="en-US" sz="2800" u="sng" dirty="0">
                <a:latin typeface="Arial" panose="020B0604020202020204" pitchFamily="34" charset="0"/>
                <a:ea typeface="Calibri" panose="020F0502020204030204" pitchFamily="34" charset="0"/>
              </a:rPr>
              <a:t>A resident </a:t>
            </a:r>
            <a:r>
              <a:rPr lang="en-US" sz="2800" u="sng" dirty="0">
                <a:highlight>
                  <a:srgbClr val="FFFF00"/>
                </a:highlight>
                <a:latin typeface="Arial" panose="020B0604020202020204" pitchFamily="34" charset="0"/>
                <a:ea typeface="Calibri" panose="020F0502020204030204" pitchFamily="34" charset="0"/>
              </a:rPr>
              <a:t>shall be present at a residential alcoholism or drug abuse recovery or treatment facility for services</a:t>
            </a:r>
            <a:r>
              <a:rPr lang="en-US" sz="2800" u="sng" dirty="0">
                <a:latin typeface="Arial" panose="020B0604020202020204" pitchFamily="34" charset="0"/>
                <a:ea typeface="Calibri" panose="020F0502020204030204" pitchFamily="34" charset="0"/>
              </a:rPr>
              <a:t> provided through synchronous interaction.</a:t>
            </a:r>
            <a:endParaRPr lang="en-US" sz="2800" dirty="0">
              <a:latin typeface="Times New Roman" panose="02020603050405020304" pitchFamily="18" charset="0"/>
              <a:ea typeface="Times New Roman" panose="02020603050405020304" pitchFamily="18" charset="0"/>
            </a:endParaRPr>
          </a:p>
          <a:p>
            <a:endParaRPr lang="en-US" sz="3600" b="1" dirty="0">
              <a:solidFill>
                <a:srgbClr val="00B050"/>
              </a:solidFill>
            </a:endParaRPr>
          </a:p>
          <a:p>
            <a:pPr marL="742950" indent="-742950">
              <a:buAutoNum type="arabicPeriod"/>
            </a:pPr>
            <a:endParaRPr lang="en-US" sz="3600" b="1" dirty="0"/>
          </a:p>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292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22A2CF-A354-696B-A1FB-AB109B11C10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5DA15C1-7C46-FC8A-EBCE-F0573CC6B68E}"/>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2862363B-F753-0E94-1E3F-A81D18C61FB0}"/>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F398FF2F-3983-92FE-F901-3C7231537BD5}"/>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CFF0E6BA-3EF5-9B04-DE62-022162BF67E9}"/>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(applications)</a:t>
            </a:r>
          </a:p>
        </p:txBody>
      </p:sp>
      <p:sp>
        <p:nvSpPr>
          <p:cNvPr id="13" name="Textbox">
            <a:extLst>
              <a:ext uri="{FF2B5EF4-FFF2-40B4-BE49-F238E27FC236}">
                <a16:creationId xmlns:a16="http://schemas.microsoft.com/office/drawing/2014/main" id="{E69AF941-8C78-5248-AB7E-F460907A20D5}"/>
              </a:ext>
            </a:extLst>
          </p:cNvPr>
          <p:cNvSpPr txBox="1"/>
          <p:nvPr/>
        </p:nvSpPr>
        <p:spPr>
          <a:xfrm>
            <a:off x="609600" y="2571183"/>
            <a:ext cx="16764000" cy="7925246"/>
          </a:xfrm>
          <a:prstGeom prst="rect">
            <a:avLst/>
          </a:prstGeom>
          <a:noFill/>
        </p:spPr>
        <p:txBody>
          <a:bodyPr wrap="square" rtlCol="0">
            <a:spAutoFit/>
          </a:bodyPr>
          <a:lstStyle/>
          <a:p>
            <a:pPr indent="457200">
              <a:lnSpc>
                <a:spcPct val="200000"/>
              </a:lnSpc>
            </a:pPr>
            <a:r>
              <a:rPr lang="en-US" sz="2800" u="sng" dirty="0">
                <a:highlight>
                  <a:srgbClr val="FFFF00"/>
                </a:highlight>
                <a:latin typeface="Arial" panose="020B0604020202020204" pitchFamily="34" charset="0"/>
                <a:ea typeface="Calibri" panose="020F0502020204030204" pitchFamily="34" charset="0"/>
              </a:rPr>
              <a:t>(28) Written policies and procedures for when a resident relapses or appears to be under the influence;</a:t>
            </a:r>
          </a:p>
          <a:p>
            <a:pPr indent="457200">
              <a:lnSpc>
                <a:spcPct val="200000"/>
              </a:lnSpc>
            </a:pPr>
            <a:endParaRPr lang="en-US" sz="2800" u="sng" dirty="0">
              <a:highlight>
                <a:srgbClr val="FFFF00"/>
              </a:highlight>
              <a:latin typeface="Arial" panose="020B0604020202020204" pitchFamily="34" charset="0"/>
              <a:ea typeface="Calibri" panose="020F0502020204030204" pitchFamily="34" charset="0"/>
            </a:endParaRPr>
          </a:p>
          <a:p>
            <a:pPr indent="457200">
              <a:lnSpc>
                <a:spcPct val="200000"/>
              </a:lnSpc>
            </a:pPr>
            <a:r>
              <a:rPr lang="en-US" sz="2800" u="sng" dirty="0">
                <a:highlight>
                  <a:srgbClr val="FFFF00"/>
                </a:highlight>
                <a:latin typeface="Arial" panose="020B0604020202020204" pitchFamily="34" charset="0"/>
                <a:ea typeface="Calibri" panose="020F0502020204030204" pitchFamily="34" charset="0"/>
              </a:rPr>
              <a:t>(4) The applicant identified on the application, information and forms has operated or been affiliated with a facility that has a history of being in non-compliance with the provisions of Chapter 7.5 (commencing with Section 11834.01), Part 2, Division 10.5 of the Health and Safety Code and the requirements of this chapter; </a:t>
            </a:r>
            <a:endParaRPr lang="en-US" sz="2800" dirty="0">
              <a:highlight>
                <a:srgbClr val="FFFF00"/>
              </a:highlight>
              <a:latin typeface="Times New Roman" panose="02020603050405020304" pitchFamily="18" charset="0"/>
              <a:ea typeface="Times New Roman" panose="02020603050405020304" pitchFamily="18" charset="0"/>
            </a:endParaRPr>
          </a:p>
          <a:p>
            <a:pPr indent="457200">
              <a:lnSpc>
                <a:spcPct val="200000"/>
              </a:lnSpc>
            </a:pPr>
            <a:endParaRPr lang="en-US" sz="2800" dirty="0">
              <a:highlight>
                <a:srgbClr val="FFFF00"/>
              </a:highlight>
              <a:latin typeface="Times New Roman" panose="02020603050405020304" pitchFamily="18" charset="0"/>
              <a:ea typeface="Times New Roman" panose="02020603050405020304" pitchFamily="18" charset="0"/>
            </a:endParaRPr>
          </a:p>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002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FD741E-C21C-5072-9CB3-13099B55698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18384DE-CCD2-E8FE-3F20-32C17A6C5463}"/>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A0110B43-9262-2301-AE06-BE577949E2E5}"/>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AD2FDA77-E148-AF5A-70D0-BE5F6B3297FF}"/>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A11C84E0-BBE4-FA84-8327-430C43260C41}"/>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(fines)</a:t>
            </a:r>
          </a:p>
        </p:txBody>
      </p:sp>
      <p:sp>
        <p:nvSpPr>
          <p:cNvPr id="13" name="Textbox">
            <a:extLst>
              <a:ext uri="{FF2B5EF4-FFF2-40B4-BE49-F238E27FC236}">
                <a16:creationId xmlns:a16="http://schemas.microsoft.com/office/drawing/2014/main" id="{AB9989A2-0D22-5E48-3992-B49CCBD3940B}"/>
              </a:ext>
            </a:extLst>
          </p:cNvPr>
          <p:cNvSpPr txBox="1"/>
          <p:nvPr/>
        </p:nvSpPr>
        <p:spPr>
          <a:xfrm>
            <a:off x="609600" y="2571183"/>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ACD5A54-CAC8-CE66-780A-F947511F5594}"/>
              </a:ext>
            </a:extLst>
          </p:cNvPr>
          <p:cNvSpPr txBox="1"/>
          <p:nvPr/>
        </p:nvSpPr>
        <p:spPr>
          <a:xfrm>
            <a:off x="609600" y="2678903"/>
            <a:ext cx="17221200" cy="6852838"/>
          </a:xfrm>
          <a:prstGeom prst="rect">
            <a:avLst/>
          </a:prstGeom>
          <a:noFill/>
        </p:spPr>
        <p:txBody>
          <a:bodyPr wrap="square">
            <a:spAutoFit/>
          </a:bodyPr>
          <a:lstStyle/>
          <a:p>
            <a:pPr marL="0" marR="0" indent="457200">
              <a:lnSpc>
                <a:spcPct val="200000"/>
              </a:lnSpc>
              <a:spcBef>
                <a:spcPts val="0"/>
              </a:spcBef>
              <a:spcAft>
                <a:spcPts val="0"/>
              </a:spcAft>
            </a:pPr>
            <a:r>
              <a:rPr lang="en-US" sz="2800" b="1" dirty="0">
                <a:effectLst/>
                <a:latin typeface="Arial" panose="020B0604020202020204" pitchFamily="34" charset="0"/>
                <a:ea typeface="Calibri" panose="020F0502020204030204" pitchFamily="34" charset="0"/>
              </a:rPr>
              <a:t>Civil Fines:</a:t>
            </a:r>
            <a:endParaRPr lang="en-US" sz="2000" u="sng" dirty="0">
              <a:latin typeface="Arial" panose="020B0604020202020204" pitchFamily="34" charset="0"/>
              <a:ea typeface="Calibri" panose="020F0502020204030204" pitchFamily="34" charset="0"/>
            </a:endParaRPr>
          </a:p>
          <a:p>
            <a:pPr marL="0" marR="0" indent="457200">
              <a:lnSpc>
                <a:spcPct val="200000"/>
              </a:lnSpc>
              <a:spcBef>
                <a:spcPts val="0"/>
              </a:spcBef>
              <a:spcAft>
                <a:spcPts val="0"/>
              </a:spcAft>
            </a:pPr>
            <a:r>
              <a:rPr lang="en-US" sz="2800" dirty="0">
                <a:effectLst/>
                <a:latin typeface="Arial" panose="020B0604020202020204" pitchFamily="34" charset="0"/>
                <a:ea typeface="Calibri" panose="020F0502020204030204" pitchFamily="34" charset="0"/>
              </a:rPr>
              <a:t>(1) The Department </a:t>
            </a:r>
            <a:r>
              <a:rPr lang="en-US" sz="2800" dirty="0">
                <a:effectLst/>
                <a:highlight>
                  <a:srgbClr val="FFFF00"/>
                </a:highlight>
                <a:latin typeface="Arial" panose="020B0604020202020204" pitchFamily="34" charset="0"/>
                <a:ea typeface="Calibri" panose="020F0502020204030204" pitchFamily="34" charset="0"/>
              </a:rPr>
              <a:t>shall assess </a:t>
            </a:r>
            <a:r>
              <a:rPr lang="en-US" sz="2800" dirty="0">
                <a:effectLst/>
                <a:latin typeface="Arial" panose="020B0604020202020204" pitchFamily="34" charset="0"/>
                <a:ea typeface="Calibri" panose="020F0502020204030204" pitchFamily="34" charset="0"/>
              </a:rPr>
              <a:t>a civil penalty of </a:t>
            </a:r>
            <a:r>
              <a:rPr lang="en-US" sz="2800" u="sng" dirty="0">
                <a:effectLst/>
                <a:highlight>
                  <a:srgbClr val="FFFF00"/>
                </a:highlight>
                <a:latin typeface="Arial" panose="020B0604020202020204" pitchFamily="34" charset="0"/>
                <a:ea typeface="Calibri" panose="020F0502020204030204" pitchFamily="34" charset="0"/>
              </a:rPr>
              <a:t>two hundred fifty ($250)</a:t>
            </a:r>
            <a:r>
              <a:rPr lang="en-US" sz="2800" dirty="0">
                <a:effectLst/>
                <a:highlight>
                  <a:srgbClr val="FFFF00"/>
                </a:highlight>
                <a:latin typeface="Arial" panose="020B0604020202020204" pitchFamily="34" charset="0"/>
                <a:ea typeface="Calibri" panose="020F0502020204030204" pitchFamily="34" charset="0"/>
              </a:rPr>
              <a:t> </a:t>
            </a:r>
            <a:r>
              <a:rPr lang="en-US" sz="2800" strike="sngStrike" dirty="0">
                <a:effectLst/>
                <a:latin typeface="Arial" panose="020B0604020202020204" pitchFamily="34" charset="0"/>
                <a:ea typeface="Calibri" panose="020F0502020204030204" pitchFamily="34" charset="0"/>
              </a:rPr>
              <a:t>twenty five ($25)</a:t>
            </a:r>
            <a:r>
              <a:rPr lang="en-US" sz="2800" dirty="0">
                <a:effectLst/>
                <a:latin typeface="Arial" panose="020B0604020202020204" pitchFamily="34" charset="0"/>
                <a:ea typeface="Calibri" panose="020F0502020204030204" pitchFamily="34" charset="0"/>
              </a:rPr>
              <a:t> dollars per day against the licensee for each Class C deficiency.</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dirty="0">
                <a:effectLst/>
                <a:latin typeface="Arial" panose="020B0604020202020204" pitchFamily="34" charset="0"/>
                <a:ea typeface="Calibri" panose="020F0502020204030204" pitchFamily="34" charset="0"/>
              </a:rPr>
              <a:t>(2) The Department shall assess a civil penalty of </a:t>
            </a:r>
            <a:r>
              <a:rPr lang="en-US" sz="2800" u="sng" dirty="0">
                <a:effectLst/>
                <a:highlight>
                  <a:srgbClr val="FFFF00"/>
                </a:highlight>
                <a:latin typeface="Arial" panose="020B0604020202020204" pitchFamily="34" charset="0"/>
                <a:ea typeface="Calibri" panose="020F0502020204030204" pitchFamily="34" charset="0"/>
              </a:rPr>
              <a:t>three hundred seventy-five </a:t>
            </a:r>
            <a:r>
              <a:rPr lang="en-US" sz="2800" u="sng" dirty="0">
                <a:effectLst/>
                <a:latin typeface="Arial" panose="020B0604020202020204" pitchFamily="34" charset="0"/>
                <a:ea typeface="Calibri" panose="020F0502020204030204" pitchFamily="34" charset="0"/>
              </a:rPr>
              <a:t>($375)</a:t>
            </a:r>
            <a:r>
              <a:rPr lang="en-US" sz="2800" dirty="0">
                <a:effectLst/>
                <a:latin typeface="Arial" panose="020B0604020202020204" pitchFamily="34" charset="0"/>
                <a:ea typeface="Calibri" panose="020F0502020204030204" pitchFamily="34" charset="0"/>
              </a:rPr>
              <a:t> </a:t>
            </a:r>
            <a:r>
              <a:rPr lang="en-US" sz="2800" strike="sngStrike" dirty="0">
                <a:effectLst/>
                <a:latin typeface="Arial" panose="020B0604020202020204" pitchFamily="34" charset="0"/>
                <a:ea typeface="Calibri" panose="020F0502020204030204" pitchFamily="34" charset="0"/>
              </a:rPr>
              <a:t>fifty ($50)</a:t>
            </a:r>
            <a:r>
              <a:rPr lang="en-US" sz="2800" dirty="0">
                <a:effectLst/>
                <a:latin typeface="Arial" panose="020B0604020202020204" pitchFamily="34" charset="0"/>
                <a:ea typeface="Calibri" panose="020F0502020204030204" pitchFamily="34" charset="0"/>
              </a:rPr>
              <a:t> dollars per day against the licensee for each Class </a:t>
            </a:r>
            <a:r>
              <a:rPr lang="en-US" sz="2800" strike="sngStrike" dirty="0">
                <a:effectLst/>
                <a:latin typeface="Arial" panose="020B0604020202020204" pitchFamily="34" charset="0"/>
                <a:ea typeface="Calibri" panose="020F0502020204030204" pitchFamily="34" charset="0"/>
              </a:rPr>
              <a:t>A or </a:t>
            </a:r>
            <a:r>
              <a:rPr lang="en-US" sz="2800" dirty="0">
                <a:effectLst/>
                <a:latin typeface="Arial" panose="020B0604020202020204" pitchFamily="34" charset="0"/>
                <a:ea typeface="Calibri" panose="020F0502020204030204" pitchFamily="34" charset="0"/>
              </a:rPr>
              <a:t>B deficiency.</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(3) The Department </a:t>
            </a:r>
            <a:r>
              <a:rPr lang="en-US" sz="2800" u="sng" dirty="0">
                <a:effectLst/>
                <a:highlight>
                  <a:srgbClr val="FFFF00"/>
                </a:highlight>
                <a:latin typeface="Arial" panose="020B0604020202020204" pitchFamily="34" charset="0"/>
                <a:ea typeface="Calibri" panose="020F0502020204030204" pitchFamily="34" charset="0"/>
              </a:rPr>
              <a:t>shall assess </a:t>
            </a:r>
            <a:r>
              <a:rPr lang="en-US" sz="2800" u="sng" dirty="0">
                <a:effectLst/>
                <a:latin typeface="Arial" panose="020B0604020202020204" pitchFamily="34" charset="0"/>
                <a:ea typeface="Calibri" panose="020F0502020204030204" pitchFamily="34" charset="0"/>
              </a:rPr>
              <a:t>a civil penalty </a:t>
            </a:r>
            <a:r>
              <a:rPr lang="en-US" sz="2800" u="sng" dirty="0">
                <a:effectLst/>
                <a:highlight>
                  <a:srgbClr val="FFFF00"/>
                </a:highlight>
                <a:latin typeface="Arial" panose="020B0604020202020204" pitchFamily="34" charset="0"/>
                <a:ea typeface="Calibri" panose="020F0502020204030204" pitchFamily="34" charset="0"/>
              </a:rPr>
              <a:t>of five-hundred </a:t>
            </a:r>
            <a:r>
              <a:rPr lang="en-US" sz="2800" u="sng" dirty="0">
                <a:effectLst/>
                <a:latin typeface="Arial" panose="020B0604020202020204" pitchFamily="34" charset="0"/>
                <a:ea typeface="Calibri" panose="020F0502020204030204" pitchFamily="34" charset="0"/>
              </a:rPr>
              <a:t>($500) dollars per day against the licensee for each Class A deficiency.</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endParaRPr lang="en-US" sz="2800" u="sng"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5546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206F3D-4671-A1F7-86BB-C8F6C273680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1019C75-1DB1-2FEE-0FBD-77D67CCCD7AE}"/>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1976DAEB-9890-19A7-8598-DC808B4C15EE}"/>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FFBE1A09-1917-19B2-A72A-F02172DB121F}"/>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120568A2-CE78-9C74-E7F2-C9E7A63BC705}"/>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(fines)</a:t>
            </a:r>
          </a:p>
        </p:txBody>
      </p:sp>
      <p:sp>
        <p:nvSpPr>
          <p:cNvPr id="13" name="Textbox">
            <a:extLst>
              <a:ext uri="{FF2B5EF4-FFF2-40B4-BE49-F238E27FC236}">
                <a16:creationId xmlns:a16="http://schemas.microsoft.com/office/drawing/2014/main" id="{B3230DC5-AF9F-5007-C63A-D0CD499F6AF2}"/>
              </a:ext>
            </a:extLst>
          </p:cNvPr>
          <p:cNvSpPr txBox="1"/>
          <p:nvPr/>
        </p:nvSpPr>
        <p:spPr>
          <a:xfrm>
            <a:off x="609600" y="2571183"/>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D11F80A-4F70-54F1-A64A-A4F277314547}"/>
              </a:ext>
            </a:extLst>
          </p:cNvPr>
          <p:cNvSpPr txBox="1"/>
          <p:nvPr/>
        </p:nvSpPr>
        <p:spPr>
          <a:xfrm>
            <a:off x="609600" y="2678903"/>
            <a:ext cx="17221200" cy="5129289"/>
          </a:xfrm>
          <a:prstGeom prst="rect">
            <a:avLst/>
          </a:prstGeom>
          <a:noFill/>
        </p:spPr>
        <p:txBody>
          <a:bodyPr wrap="square">
            <a:spAutoFit/>
          </a:bodyPr>
          <a:lstStyle/>
          <a:p>
            <a:pPr marL="0" marR="0" indent="457200">
              <a:lnSpc>
                <a:spcPct val="200000"/>
              </a:lnSpc>
              <a:spcBef>
                <a:spcPts val="0"/>
              </a:spcBef>
              <a:spcAft>
                <a:spcPts val="0"/>
              </a:spcAft>
            </a:pPr>
            <a:r>
              <a:rPr lang="en-US" sz="2800" b="1" dirty="0">
                <a:latin typeface="Arial" panose="020B0604020202020204" pitchFamily="34" charset="0"/>
                <a:ea typeface="Calibri" panose="020F0502020204030204" pitchFamily="34" charset="0"/>
              </a:rPr>
              <a:t>Repeat Ci</a:t>
            </a:r>
            <a:r>
              <a:rPr lang="en-US" sz="2800" b="1" dirty="0">
                <a:effectLst/>
                <a:latin typeface="Arial" panose="020B0604020202020204" pitchFamily="34" charset="0"/>
                <a:ea typeface="Calibri" panose="020F0502020204030204" pitchFamily="34" charset="0"/>
              </a:rPr>
              <a:t>vil Fines:</a:t>
            </a:r>
            <a:endParaRPr lang="en-US" sz="2800" u="sng" dirty="0">
              <a:latin typeface="Arial" panose="020B0604020202020204" pitchFamily="34" charset="0"/>
              <a:ea typeface="Calibri" panose="020F0502020204030204" pitchFamily="34" charset="0"/>
            </a:endParaRPr>
          </a:p>
          <a:p>
            <a:pPr marL="0" marR="0" indent="457200">
              <a:lnSpc>
                <a:spcPct val="200000"/>
              </a:lnSpc>
              <a:spcBef>
                <a:spcPts val="0"/>
              </a:spcBef>
              <a:spcAft>
                <a:spcPts val="0"/>
              </a:spcAft>
            </a:pPr>
            <a:r>
              <a:rPr lang="en-US" sz="2800" dirty="0">
                <a:effectLst/>
                <a:latin typeface="Arial" panose="020B0604020202020204" pitchFamily="34" charset="0"/>
                <a:ea typeface="Calibri" panose="020F0502020204030204" pitchFamily="34" charset="0"/>
              </a:rPr>
              <a:t>(c) If the licensee repeats the same </a:t>
            </a:r>
            <a:r>
              <a:rPr lang="en-US" sz="2800" u="sng" dirty="0">
                <a:effectLst/>
                <a:latin typeface="Arial" panose="020B0604020202020204" pitchFamily="34" charset="0"/>
                <a:ea typeface="Calibri" panose="020F0502020204030204" pitchFamily="34" charset="0"/>
              </a:rPr>
              <a:t>deficiency</a:t>
            </a:r>
            <a:r>
              <a:rPr lang="en-US" sz="2800" dirty="0">
                <a:effectLst/>
                <a:latin typeface="Arial" panose="020B0604020202020204" pitchFamily="34" charset="0"/>
                <a:ea typeface="Calibri" panose="020F0502020204030204" pitchFamily="34" charset="0"/>
              </a:rPr>
              <a:t> </a:t>
            </a:r>
            <a:r>
              <a:rPr lang="en-US" sz="2800" strike="sngStrike" dirty="0">
                <a:effectLst/>
                <a:latin typeface="Arial" panose="020B0604020202020204" pitchFamily="34" charset="0"/>
                <a:ea typeface="Calibri" panose="020F0502020204030204" pitchFamily="34" charset="0"/>
              </a:rPr>
              <a:t>violation </a:t>
            </a:r>
            <a:r>
              <a:rPr lang="en-US" sz="2800" dirty="0">
                <a:effectLst/>
                <a:latin typeface="Arial" panose="020B0604020202020204" pitchFamily="34" charset="0"/>
                <a:ea typeface="Calibri" panose="020F0502020204030204" pitchFamily="34" charset="0"/>
              </a:rPr>
              <a:t>within </a:t>
            </a:r>
            <a:r>
              <a:rPr lang="en-US" sz="2800" u="sng" dirty="0">
                <a:effectLst/>
                <a:latin typeface="Arial" panose="020B0604020202020204" pitchFamily="34" charset="0"/>
                <a:ea typeface="Calibri" panose="020F0502020204030204" pitchFamily="34" charset="0"/>
              </a:rPr>
              <a:t>a </a:t>
            </a:r>
            <a:r>
              <a:rPr lang="en-US" sz="2800" u="sng" dirty="0">
                <a:effectLst/>
                <a:highlight>
                  <a:srgbClr val="FFFF00"/>
                </a:highlight>
                <a:latin typeface="Arial" panose="020B0604020202020204" pitchFamily="34" charset="0"/>
                <a:ea typeface="Calibri" panose="020F0502020204030204" pitchFamily="34" charset="0"/>
              </a:rPr>
              <a:t>twenty-four (24) </a:t>
            </a:r>
            <a:r>
              <a:rPr lang="en-US" sz="2800" strike="sngStrike" dirty="0">
                <a:effectLst/>
                <a:latin typeface="Arial" panose="020B0604020202020204" pitchFamily="34" charset="0"/>
                <a:ea typeface="Calibri" panose="020F0502020204030204" pitchFamily="34" charset="0"/>
              </a:rPr>
              <a:t>12-</a:t>
            </a:r>
            <a:r>
              <a:rPr lang="en-US" sz="2800" dirty="0">
                <a:effectLst/>
                <a:latin typeface="Arial" panose="020B0604020202020204" pitchFamily="34" charset="0"/>
                <a:ea typeface="Calibri" panose="020F0502020204030204" pitchFamily="34" charset="0"/>
              </a:rPr>
              <a:t>month period, the Department </a:t>
            </a:r>
            <a:r>
              <a:rPr lang="en-US" sz="2800" dirty="0">
                <a:effectLst/>
                <a:highlight>
                  <a:srgbClr val="FFFF00"/>
                </a:highlight>
                <a:latin typeface="Arial" panose="020B0604020202020204" pitchFamily="34" charset="0"/>
                <a:ea typeface="Calibri" panose="020F0502020204030204" pitchFamily="34" charset="0"/>
              </a:rPr>
              <a:t>shall assess </a:t>
            </a:r>
            <a:r>
              <a:rPr lang="en-US" sz="2800" dirty="0">
                <a:effectLst/>
                <a:latin typeface="Arial" panose="020B0604020202020204" pitchFamily="34" charset="0"/>
                <a:ea typeface="Calibri" panose="020F0502020204030204" pitchFamily="34" charset="0"/>
              </a:rPr>
              <a:t>a</a:t>
            </a:r>
            <a:r>
              <a:rPr lang="en-US" sz="2800" u="sng" dirty="0">
                <a:effectLst/>
                <a:latin typeface="Arial" panose="020B0604020202020204" pitchFamily="34" charset="0"/>
                <a:ea typeface="Calibri" panose="020F0502020204030204" pitchFamily="34" charset="0"/>
              </a:rPr>
              <a:t>n immediate </a:t>
            </a:r>
            <a:r>
              <a:rPr lang="en-US" sz="2800" dirty="0">
                <a:effectLst/>
                <a:latin typeface="Arial" panose="020B0604020202020204" pitchFamily="34" charset="0"/>
                <a:ea typeface="Calibri" panose="020F0502020204030204" pitchFamily="34" charset="0"/>
              </a:rPr>
              <a:t>civil penalty</a:t>
            </a:r>
            <a:r>
              <a:rPr lang="en-US" sz="2800" strike="sngStrike" dirty="0">
                <a:effectLst/>
                <a:latin typeface="Arial" panose="020B0604020202020204" pitchFamily="34" charset="0"/>
                <a:ea typeface="Calibri" panose="020F0502020204030204" pitchFamily="34" charset="0"/>
              </a:rPr>
              <a:t> against the licensee </a:t>
            </a:r>
            <a:r>
              <a:rPr lang="en-US" sz="2800" dirty="0">
                <a:effectLst/>
                <a:latin typeface="Arial" panose="020B0604020202020204" pitchFamily="34" charset="0"/>
                <a:ea typeface="Calibri" panose="020F0502020204030204" pitchFamily="34" charset="0"/>
              </a:rPr>
              <a:t>of </a:t>
            </a:r>
            <a:r>
              <a:rPr lang="en-US" sz="2800" u="sng" dirty="0">
                <a:effectLst/>
                <a:highlight>
                  <a:srgbClr val="FFFF00"/>
                </a:highlight>
                <a:latin typeface="Arial" panose="020B0604020202020204" pitchFamily="34" charset="0"/>
                <a:ea typeface="Calibri" panose="020F0502020204030204" pitchFamily="34" charset="0"/>
              </a:rPr>
              <a:t>five hundred </a:t>
            </a:r>
            <a:r>
              <a:rPr lang="en-US" sz="2800" u="sng" dirty="0">
                <a:effectLst/>
                <a:latin typeface="Arial" panose="020B0604020202020204" pitchFamily="34" charset="0"/>
                <a:ea typeface="Calibri" panose="020F0502020204030204" pitchFamily="34" charset="0"/>
              </a:rPr>
              <a:t>($500)</a:t>
            </a:r>
            <a:r>
              <a:rPr lang="en-US" sz="2800" strike="sngStrike" dirty="0">
                <a:effectLst/>
                <a:latin typeface="Arial" panose="020B0604020202020204" pitchFamily="34" charset="0"/>
                <a:ea typeface="Calibri" panose="020F0502020204030204" pitchFamily="34" charset="0"/>
              </a:rPr>
              <a:t>one hundred fifty ($150)</a:t>
            </a:r>
            <a:r>
              <a:rPr lang="en-US" sz="2800" dirty="0">
                <a:effectLst/>
                <a:latin typeface="Arial" panose="020B0604020202020204" pitchFamily="34" charset="0"/>
                <a:ea typeface="Calibri" panose="020F0502020204030204" pitchFamily="34" charset="0"/>
              </a:rPr>
              <a:t> dollars. </a:t>
            </a:r>
            <a:r>
              <a:rPr lang="en-US" sz="2800" u="sng" dirty="0" err="1">
                <a:effectLst/>
                <a:latin typeface="Arial" panose="020B0604020202020204" pitchFamily="34" charset="0"/>
                <a:ea typeface="Calibri" panose="020F0502020204030204" pitchFamily="34" charset="0"/>
              </a:rPr>
              <a:t>Additionally,</a:t>
            </a:r>
            <a:r>
              <a:rPr lang="en-US" sz="2800" strike="sngStrike" dirty="0" err="1">
                <a:effectLst/>
                <a:latin typeface="Arial" panose="020B0604020202020204" pitchFamily="34" charset="0"/>
                <a:ea typeface="Calibri" panose="020F0502020204030204" pitchFamily="34" charset="0"/>
              </a:rPr>
              <a:t>T</a:t>
            </a:r>
            <a:r>
              <a:rPr lang="en-US" sz="2800" u="sng" dirty="0" err="1">
                <a:effectLst/>
                <a:latin typeface="Arial" panose="020B0604020202020204" pitchFamily="34" charset="0"/>
                <a:ea typeface="Calibri" panose="020F0502020204030204" pitchFamily="34" charset="0"/>
              </a:rPr>
              <a:t>t</a:t>
            </a:r>
            <a:r>
              <a:rPr lang="en-US" sz="2800" dirty="0" err="1">
                <a:effectLst/>
                <a:latin typeface="Arial" panose="020B0604020202020204" pitchFamily="34" charset="0"/>
                <a:ea typeface="Calibri" panose="020F0502020204030204" pitchFamily="34" charset="0"/>
              </a:rPr>
              <a:t>he</a:t>
            </a:r>
            <a:r>
              <a:rPr lang="en-US" sz="2800" dirty="0">
                <a:effectLst/>
                <a:latin typeface="Arial" panose="020B0604020202020204" pitchFamily="34" charset="0"/>
                <a:ea typeface="Calibri" panose="020F0502020204030204" pitchFamily="34" charset="0"/>
              </a:rPr>
              <a:t> Department </a:t>
            </a:r>
            <a:r>
              <a:rPr lang="en-US" sz="2800" dirty="0">
                <a:effectLst/>
                <a:highlight>
                  <a:srgbClr val="FFFF00"/>
                </a:highlight>
                <a:latin typeface="Arial" panose="020B0604020202020204" pitchFamily="34" charset="0"/>
                <a:ea typeface="Calibri" panose="020F0502020204030204" pitchFamily="34" charset="0"/>
              </a:rPr>
              <a:t>shall</a:t>
            </a:r>
            <a:r>
              <a:rPr lang="en-US" sz="2800" strike="sngStrike" dirty="0">
                <a:effectLst/>
                <a:latin typeface="Arial" panose="020B0604020202020204" pitchFamily="34" charset="0"/>
                <a:ea typeface="Calibri" panose="020F0502020204030204" pitchFamily="34" charset="0"/>
              </a:rPr>
              <a:t> also</a:t>
            </a:r>
            <a:r>
              <a:rPr lang="en-US" sz="2800" dirty="0">
                <a:effectLst/>
                <a:latin typeface="Arial" panose="020B0604020202020204" pitchFamily="34" charset="0"/>
                <a:ea typeface="Calibri" panose="020F0502020204030204" pitchFamily="34" charset="0"/>
              </a:rPr>
              <a:t> assess a </a:t>
            </a:r>
            <a:r>
              <a:rPr lang="en-US" sz="2800" u="sng" dirty="0">
                <a:effectLst/>
                <a:latin typeface="Arial" panose="020B0604020202020204" pitchFamily="34" charset="0"/>
                <a:ea typeface="Calibri" panose="020F0502020204030204" pitchFamily="34" charset="0"/>
              </a:rPr>
              <a:t>civil</a:t>
            </a:r>
            <a:r>
              <a:rPr lang="en-US" sz="2800" dirty="0">
                <a:effectLst/>
                <a:latin typeface="Arial" panose="020B0604020202020204" pitchFamily="34" charset="0"/>
                <a:ea typeface="Calibri" panose="020F0502020204030204" pitchFamily="34" charset="0"/>
              </a:rPr>
              <a:t> penalty of </a:t>
            </a:r>
            <a:r>
              <a:rPr lang="en-US" sz="2800" u="sng" dirty="0">
                <a:effectLst/>
                <a:latin typeface="Arial" panose="020B0604020202020204" pitchFamily="34" charset="0"/>
                <a:ea typeface="Calibri" panose="020F0502020204030204" pitchFamily="34" charset="0"/>
              </a:rPr>
              <a:t>seven-hundred</a:t>
            </a:r>
            <a:r>
              <a:rPr lang="en-US" sz="2800" dirty="0">
                <a:effectLst/>
                <a:latin typeface="Arial" panose="020B0604020202020204" pitchFamily="34" charset="0"/>
                <a:ea typeface="Calibri" panose="020F0502020204030204" pitchFamily="34" charset="0"/>
              </a:rPr>
              <a:t> fifty ($</a:t>
            </a:r>
            <a:r>
              <a:rPr lang="en-US" sz="2800" u="sng" dirty="0">
                <a:effectLst/>
                <a:latin typeface="Arial" panose="020B0604020202020204" pitchFamily="34" charset="0"/>
                <a:ea typeface="Calibri" panose="020F0502020204030204" pitchFamily="34" charset="0"/>
              </a:rPr>
              <a:t>7</a:t>
            </a:r>
            <a:r>
              <a:rPr lang="en-US" sz="2800" dirty="0">
                <a:effectLst/>
                <a:latin typeface="Arial" panose="020B0604020202020204" pitchFamily="34" charset="0"/>
                <a:ea typeface="Calibri" panose="020F0502020204030204" pitchFamily="34" charset="0"/>
              </a:rPr>
              <a:t>50) dollars </a:t>
            </a:r>
            <a:r>
              <a:rPr lang="en-US" sz="2800" dirty="0">
                <a:effectLst/>
                <a:highlight>
                  <a:srgbClr val="FFFF00"/>
                </a:highlight>
                <a:latin typeface="Arial" panose="020B0604020202020204" pitchFamily="34" charset="0"/>
                <a:ea typeface="Calibri" panose="020F0502020204030204" pitchFamily="34" charset="0"/>
              </a:rPr>
              <a:t>for each day </a:t>
            </a:r>
            <a:r>
              <a:rPr lang="en-US" sz="2800" u="sng" dirty="0">
                <a:effectLst/>
                <a:highlight>
                  <a:srgbClr val="FFFF00"/>
                </a:highlight>
                <a:latin typeface="Arial" panose="020B0604020202020204" pitchFamily="34" charset="0"/>
                <a:ea typeface="Calibri" panose="020F0502020204030204" pitchFamily="34" charset="0"/>
              </a:rPr>
              <a:t>the deficiency continues until the licensee</a:t>
            </a:r>
            <a:r>
              <a:rPr lang="en-US" sz="2800" dirty="0">
                <a:effectLst/>
                <a:highlight>
                  <a:srgbClr val="FFFF00"/>
                </a:highlight>
                <a:latin typeface="Arial" panose="020B0604020202020204" pitchFamily="34" charset="0"/>
                <a:ea typeface="Calibri" panose="020F0502020204030204" pitchFamily="34" charset="0"/>
              </a:rPr>
              <a:t> </a:t>
            </a:r>
            <a:r>
              <a:rPr lang="en-US" sz="2800" strike="sngStrike" dirty="0">
                <a:effectLst/>
                <a:latin typeface="Arial" panose="020B0604020202020204" pitchFamily="34" charset="0"/>
                <a:ea typeface="Calibri" panose="020F0502020204030204" pitchFamily="34" charset="0"/>
              </a:rPr>
              <a:t>from the date specified in the notice of deficiency until the </a:t>
            </a:r>
            <a:r>
              <a:rPr lang="en-US" sz="2800" u="sng" dirty="0">
                <a:effectLst/>
                <a:latin typeface="Arial" panose="020B0604020202020204" pitchFamily="34" charset="0"/>
                <a:ea typeface="Calibri" panose="020F0502020204030204" pitchFamily="34" charset="0"/>
              </a:rPr>
              <a:t>submits written verification of the correction pursuant to Section 10545.</a:t>
            </a:r>
          </a:p>
        </p:txBody>
      </p:sp>
    </p:spTree>
    <p:extLst>
      <p:ext uri="{BB962C8B-B14F-4D97-AF65-F5344CB8AC3E}">
        <p14:creationId xmlns:p14="http://schemas.microsoft.com/office/powerpoint/2010/main" val="270017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167D41-6628-4322-FDE9-5B15B40B7A1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A4A13A-D3B1-F6D4-3F3E-0D933985FDA4}"/>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F8058C32-8B4C-B8E3-1790-110AA73FDC27}"/>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5DFEC33C-9B8B-AD89-6D9B-2CF50CE72C88}"/>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1C832D95-6869-0AA5-6AFF-1F1CA373909A}"/>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(denials)</a:t>
            </a:r>
          </a:p>
        </p:txBody>
      </p:sp>
      <p:sp>
        <p:nvSpPr>
          <p:cNvPr id="13" name="Textbox">
            <a:extLst>
              <a:ext uri="{FF2B5EF4-FFF2-40B4-BE49-F238E27FC236}">
                <a16:creationId xmlns:a16="http://schemas.microsoft.com/office/drawing/2014/main" id="{796CABC6-069B-FB1C-1C51-56DAEBFC9073}"/>
              </a:ext>
            </a:extLst>
          </p:cNvPr>
          <p:cNvSpPr txBox="1"/>
          <p:nvPr/>
        </p:nvSpPr>
        <p:spPr>
          <a:xfrm>
            <a:off x="609600" y="2571183"/>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85D5EEF-2814-1ADC-A1AD-FBC08D3D3168}"/>
              </a:ext>
            </a:extLst>
          </p:cNvPr>
          <p:cNvSpPr txBox="1"/>
          <p:nvPr/>
        </p:nvSpPr>
        <p:spPr>
          <a:xfrm>
            <a:off x="609600" y="2678903"/>
            <a:ext cx="17221200" cy="7716536"/>
          </a:xfrm>
          <a:prstGeom prst="rect">
            <a:avLst/>
          </a:prstGeom>
          <a:noFill/>
        </p:spPr>
        <p:txBody>
          <a:bodyPr wrap="square">
            <a:spAutoFit/>
          </a:bodyPr>
          <a:lstStyle/>
          <a:p>
            <a:pPr marL="0" marR="0" indent="457200">
              <a:lnSpc>
                <a:spcPct val="200000"/>
              </a:lnSpc>
              <a:spcBef>
                <a:spcPts val="0"/>
              </a:spcBef>
              <a:spcAft>
                <a:spcPts val="0"/>
              </a:spcAft>
            </a:pPr>
            <a:r>
              <a:rPr lang="en-US" sz="2800" b="1" dirty="0">
                <a:latin typeface="Arial" panose="020B0604020202020204" pitchFamily="34" charset="0"/>
                <a:ea typeface="Calibri" panose="020F0502020204030204" pitchFamily="34" charset="0"/>
              </a:rPr>
              <a:t>Grounds for Revocation</a:t>
            </a:r>
            <a:r>
              <a:rPr lang="en-US" sz="2800" b="1" dirty="0">
                <a:effectLst/>
                <a:latin typeface="Arial" panose="020B0604020202020204" pitchFamily="34" charset="0"/>
                <a:ea typeface="Calibri" panose="020F0502020204030204" pitchFamily="34" charset="0"/>
              </a:rPr>
              <a:t>:</a:t>
            </a:r>
            <a:endParaRPr lang="en-US" sz="2800" u="sng" dirty="0">
              <a:latin typeface="Arial" panose="020B0604020202020204" pitchFamily="34" charset="0"/>
              <a:ea typeface="Calibri" panose="020F0502020204030204" pitchFamily="34"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(6) Holds multiple licenses issued by the Department, or </a:t>
            </a:r>
            <a:r>
              <a:rPr lang="en-US" sz="2800" u="sng" dirty="0">
                <a:effectLst/>
                <a:highlight>
                  <a:srgbClr val="FFFF00"/>
                </a:highlight>
                <a:latin typeface="Arial" panose="020B0604020202020204" pitchFamily="34" charset="0"/>
                <a:ea typeface="Calibri" panose="020F0502020204030204" pitchFamily="34" charset="0"/>
              </a:rPr>
              <a:t>any licensee holds a five percent (5%) or more ownership interest in one or more other licenses issued by the Department, and the Department revokes one or more of those licenses; or</a:t>
            </a:r>
          </a:p>
          <a:p>
            <a:pPr marL="0" marR="0" indent="457200">
              <a:lnSpc>
                <a:spcPct val="200000"/>
              </a:lnSpc>
              <a:spcBef>
                <a:spcPts val="0"/>
              </a:spcBef>
              <a:spcAft>
                <a:spcPts val="0"/>
              </a:spcAft>
            </a:pPr>
            <a:r>
              <a:rPr lang="en-US" sz="2800" b="1" dirty="0">
                <a:latin typeface="Arial" panose="020B0604020202020204" pitchFamily="34" charset="0"/>
                <a:ea typeface="Calibri" panose="020F0502020204030204" pitchFamily="34" charset="0"/>
              </a:rPr>
              <a:t>24-hour Notice Requirement:</a:t>
            </a:r>
          </a:p>
          <a:p>
            <a:pPr marL="0" marR="0" indent="457200">
              <a:lnSpc>
                <a:spcPct val="200000"/>
              </a:lnSpc>
              <a:spcBef>
                <a:spcPts val="0"/>
              </a:spcBef>
              <a:spcAft>
                <a:spcPts val="0"/>
              </a:spcAft>
            </a:pPr>
            <a:r>
              <a:rPr lang="en-US" sz="2800" dirty="0">
                <a:effectLst/>
                <a:latin typeface="Arial" panose="020B0604020202020204" pitchFamily="34" charset="0"/>
                <a:ea typeface="Calibri" panose="020F0502020204030204" pitchFamily="34" charset="0"/>
              </a:rPr>
              <a:t>(</a:t>
            </a:r>
            <a:r>
              <a:rPr lang="en-US" sz="2800" strike="sngStrike" dirty="0">
                <a:effectLst/>
                <a:latin typeface="Arial" panose="020B0604020202020204" pitchFamily="34" charset="0"/>
                <a:ea typeface="Calibri" panose="020F0502020204030204" pitchFamily="34" charset="0"/>
              </a:rPr>
              <a:t>A</a:t>
            </a:r>
            <a:r>
              <a:rPr lang="en-US" sz="2800" u="sng" dirty="0">
                <a:effectLst/>
                <a:latin typeface="Arial" panose="020B0604020202020204" pitchFamily="34" charset="0"/>
                <a:ea typeface="Calibri" panose="020F0502020204030204" pitchFamily="34" charset="0"/>
              </a:rPr>
              <a:t>1</a:t>
            </a:r>
            <a:r>
              <a:rPr lang="en-US" sz="2800" dirty="0">
                <a:effectLst/>
                <a:latin typeface="Arial" panose="020B0604020202020204" pitchFamily="34" charset="0"/>
                <a:ea typeface="Calibri" panose="020F0502020204030204" pitchFamily="34" charset="0"/>
              </a:rPr>
              <a:t>) Death of any </a:t>
            </a:r>
            <a:r>
              <a:rPr lang="en-US" sz="2800" u="sng" dirty="0">
                <a:effectLst/>
                <a:latin typeface="Arial" panose="020B0604020202020204" pitchFamily="34" charset="0"/>
                <a:ea typeface="Calibri" panose="020F0502020204030204" pitchFamily="34" charset="0"/>
              </a:rPr>
              <a:t>current</a:t>
            </a:r>
            <a:r>
              <a:rPr lang="en-US" sz="2800" dirty="0">
                <a:effectLst/>
                <a:latin typeface="Arial" panose="020B0604020202020204" pitchFamily="34" charset="0"/>
                <a:ea typeface="Calibri" panose="020F0502020204030204" pitchFamily="34" charset="0"/>
              </a:rPr>
              <a:t> resident </a:t>
            </a:r>
            <a:r>
              <a:rPr lang="en-US" sz="2800" strike="sngStrike" dirty="0">
                <a:effectLst/>
                <a:latin typeface="Arial" panose="020B0604020202020204" pitchFamily="34" charset="0"/>
                <a:ea typeface="Calibri" panose="020F0502020204030204" pitchFamily="34" charset="0"/>
              </a:rPr>
              <a:t>from any cause</a:t>
            </a:r>
            <a:r>
              <a:rPr lang="en-US" sz="2800" dirty="0">
                <a:effectLst/>
                <a:latin typeface="Arial" panose="020B0604020202020204" pitchFamily="34" charset="0"/>
                <a:ea typeface="Calibri" panose="020F0502020204030204" pitchFamily="34" charset="0"/>
              </a:rPr>
              <a:t>.</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(2) Death of any person that occurs at the facility.</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dirty="0">
                <a:effectLst/>
                <a:latin typeface="Arial" panose="020B0604020202020204" pitchFamily="34" charset="0"/>
                <a:ea typeface="Times New Roman" panose="02020603050405020304" pitchFamily="18" charset="0"/>
                <a:cs typeface="Times New Roman" panose="02020603050405020304" pitchFamily="18" charset="0"/>
              </a:rPr>
              <a:t>(</a:t>
            </a:r>
            <a:r>
              <a:rPr lang="en-US" sz="2800" strike="sngStrike" dirty="0">
                <a:effectLst/>
                <a:latin typeface="Arial" panose="020B0604020202020204" pitchFamily="34" charset="0"/>
                <a:ea typeface="Times New Roman" panose="02020603050405020304" pitchFamily="18" charset="0"/>
                <a:cs typeface="Times New Roman" panose="02020603050405020304" pitchFamily="18" charset="0"/>
              </a:rPr>
              <a:t>B</a:t>
            </a:r>
            <a:r>
              <a:rPr lang="en-US" sz="2800" u="sng" dirty="0">
                <a:effectLst/>
                <a:latin typeface="Arial" panose="020B0604020202020204" pitchFamily="34" charset="0"/>
                <a:ea typeface="Calibri" panose="020F0502020204030204" pitchFamily="34" charset="0"/>
              </a:rPr>
              <a:t>3</a:t>
            </a:r>
            <a:r>
              <a:rPr lang="en-US" sz="2800" dirty="0">
                <a:effectLst/>
                <a:latin typeface="Arial" panose="020B0604020202020204" pitchFamily="34" charset="0"/>
                <a:ea typeface="Calibri" panose="020F0502020204030204" pitchFamily="34" charset="0"/>
              </a:rPr>
              <a:t>) </a:t>
            </a:r>
            <a:r>
              <a:rPr lang="en-US" sz="2800" strike="sngStrike" dirty="0">
                <a:effectLst/>
                <a:latin typeface="Arial" panose="020B0604020202020204" pitchFamily="34" charset="0"/>
                <a:ea typeface="Calibri" panose="020F0502020204030204" pitchFamily="34" charset="0"/>
              </a:rPr>
              <a:t>Any facility related</a:t>
            </a:r>
            <a:r>
              <a:rPr lang="en-US" sz="2800" dirty="0">
                <a:effectLst/>
                <a:latin typeface="Arial" panose="020B0604020202020204" pitchFamily="34" charset="0"/>
                <a:ea typeface="Calibri" panose="020F0502020204030204" pitchFamily="34" charset="0"/>
              </a:rPr>
              <a:t> </a:t>
            </a:r>
            <a:r>
              <a:rPr lang="en-US" sz="2800" strike="sngStrike" dirty="0" err="1">
                <a:effectLst/>
                <a:latin typeface="Arial" panose="020B0604020202020204" pitchFamily="34" charset="0"/>
                <a:ea typeface="Calibri" panose="020F0502020204030204" pitchFamily="34" charset="0"/>
              </a:rPr>
              <a:t>i</a:t>
            </a:r>
            <a:r>
              <a:rPr lang="en-US" sz="2800" u="sng" dirty="0" err="1">
                <a:effectLst/>
                <a:latin typeface="Arial" panose="020B0604020202020204" pitchFamily="34" charset="0"/>
                <a:ea typeface="Calibri" panose="020F0502020204030204" pitchFamily="34" charset="0"/>
              </a:rPr>
              <a:t>I</a:t>
            </a:r>
            <a:r>
              <a:rPr lang="en-US" sz="2800" dirty="0" err="1">
                <a:effectLst/>
                <a:latin typeface="Arial" panose="020B0604020202020204" pitchFamily="34" charset="0"/>
                <a:ea typeface="Calibri" panose="020F0502020204030204" pitchFamily="34" charset="0"/>
              </a:rPr>
              <a:t>njury</a:t>
            </a:r>
            <a:r>
              <a:rPr lang="en-US" sz="2800" u="sng" dirty="0">
                <a:effectLst/>
                <a:latin typeface="Arial" panose="020B0604020202020204" pitchFamily="34" charset="0"/>
                <a:ea typeface="Calibri" panose="020F0502020204030204" pitchFamily="34" charset="0"/>
              </a:rPr>
              <a:t> or change in medical condition </a:t>
            </a:r>
            <a:r>
              <a:rPr lang="en-US" sz="2800" dirty="0">
                <a:effectLst/>
                <a:latin typeface="Arial" panose="020B0604020202020204" pitchFamily="34" charset="0"/>
                <a:ea typeface="Calibri" panose="020F0502020204030204" pitchFamily="34" charset="0"/>
              </a:rPr>
              <a:t>of any resident which requires </a:t>
            </a:r>
            <a:r>
              <a:rPr lang="en-US" sz="2800" u="sng" dirty="0">
                <a:effectLst/>
                <a:highlight>
                  <a:srgbClr val="FFFF00"/>
                </a:highlight>
                <a:latin typeface="Arial" panose="020B0604020202020204" pitchFamily="34" charset="0"/>
                <a:ea typeface="Calibri" panose="020F0502020204030204" pitchFamily="34" charset="0"/>
              </a:rPr>
              <a:t>emergency</a:t>
            </a:r>
            <a:r>
              <a:rPr lang="en-US" sz="2800" u="sng" dirty="0">
                <a:effectLst/>
                <a:latin typeface="Arial" panose="020B0604020202020204" pitchFamily="34" charset="0"/>
                <a:ea typeface="Calibri" panose="020F0502020204030204" pitchFamily="34" charset="0"/>
              </a:rPr>
              <a:t> </a:t>
            </a:r>
            <a:r>
              <a:rPr lang="en-US" sz="2800" dirty="0">
                <a:effectLst/>
                <a:latin typeface="Arial" panose="020B0604020202020204" pitchFamily="34" charset="0"/>
                <a:ea typeface="Times New Roman" panose="02020603050405020304" pitchFamily="18" charset="0"/>
                <a:cs typeface="Times New Roman" panose="02020603050405020304" pitchFamily="18" charset="0"/>
              </a:rPr>
              <a:t>medical treatment.</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0674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3A4A57-C861-3914-2984-31CACCC94CB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616F407-D6F7-3624-09DC-C2ADA0C2B46A}"/>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3E1BFD65-EF20-7A60-9A8D-86D78BCD416F}"/>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C5B76060-8F93-65C5-22E7-EA08F1623577}"/>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DD0CA73C-813E-3055-F700-FFB17249F833}"/>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(drug-free)</a:t>
            </a:r>
          </a:p>
        </p:txBody>
      </p:sp>
      <p:sp>
        <p:nvSpPr>
          <p:cNvPr id="13" name="Textbox">
            <a:extLst>
              <a:ext uri="{FF2B5EF4-FFF2-40B4-BE49-F238E27FC236}">
                <a16:creationId xmlns:a16="http://schemas.microsoft.com/office/drawing/2014/main" id="{BB0026A8-E105-DD57-8E7B-4CC32DBA2DF7}"/>
              </a:ext>
            </a:extLst>
          </p:cNvPr>
          <p:cNvSpPr txBox="1"/>
          <p:nvPr/>
        </p:nvSpPr>
        <p:spPr>
          <a:xfrm>
            <a:off x="609600" y="2571183"/>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D1B764E-916F-9F58-69DA-89FEA4C443C2}"/>
              </a:ext>
            </a:extLst>
          </p:cNvPr>
          <p:cNvSpPr txBox="1"/>
          <p:nvPr/>
        </p:nvSpPr>
        <p:spPr>
          <a:xfrm>
            <a:off x="609600" y="2678903"/>
            <a:ext cx="17221200" cy="4946932"/>
          </a:xfrm>
          <a:prstGeom prst="rect">
            <a:avLst/>
          </a:prstGeom>
          <a:noFill/>
        </p:spPr>
        <p:txBody>
          <a:bodyPr wrap="square">
            <a:spAutoFit/>
          </a:bodyPr>
          <a:lstStyle/>
          <a:p>
            <a:pPr marL="0" marR="0" indent="457200">
              <a:lnSpc>
                <a:spcPct val="200000"/>
              </a:lnSpc>
              <a:spcBef>
                <a:spcPts val="0"/>
              </a:spcBef>
              <a:spcAft>
                <a:spcPts val="0"/>
              </a:spcAft>
            </a:pPr>
            <a:r>
              <a:rPr lang="en-US" sz="2800" b="1" dirty="0">
                <a:latin typeface="Arial" panose="020B0604020202020204" pitchFamily="34" charset="0"/>
                <a:ea typeface="Calibri" panose="020F0502020204030204" pitchFamily="34" charset="0"/>
              </a:rPr>
              <a:t>Drug-free Campus:</a:t>
            </a:r>
            <a:endParaRPr lang="en-US" sz="2800" u="sng" dirty="0">
              <a:latin typeface="Arial" panose="020B0604020202020204" pitchFamily="34" charset="0"/>
              <a:ea typeface="Calibri" panose="020F0502020204030204" pitchFamily="34" charset="0"/>
            </a:endParaRPr>
          </a:p>
          <a:p>
            <a:pPr marL="0" marR="0">
              <a:lnSpc>
                <a:spcPct val="200000"/>
              </a:lnSpc>
              <a:spcBef>
                <a:spcPts val="200"/>
              </a:spcBef>
              <a:spcAft>
                <a:spcPts val="0"/>
              </a:spcAft>
            </a:pPr>
            <a:r>
              <a:rPr lang="en-US" sz="2800" b="1" dirty="0">
                <a:effectLst/>
                <a:latin typeface="Arial" panose="020B0604020202020204" pitchFamily="34" charset="0"/>
                <a:ea typeface="Times New Roman" panose="02020603050405020304" pitchFamily="18" charset="0"/>
              </a:rPr>
              <a:t>§</a:t>
            </a:r>
            <a:r>
              <a:rPr lang="en-US" sz="2800" b="1" dirty="0">
                <a:effectLst/>
                <a:latin typeface="Arial" panose="020B0604020202020204" pitchFamily="34" charset="0"/>
                <a:ea typeface="Times New Roman" panose="02020603050405020304" pitchFamily="18" charset="0"/>
                <a:cs typeface="Times New Roman" panose="02020603050405020304" pitchFamily="18" charset="0"/>
              </a:rPr>
              <a:t>10563. Accountability.</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dirty="0">
                <a:effectLst/>
                <a:latin typeface="Arial" panose="020B0604020202020204" pitchFamily="34" charset="0"/>
                <a:ea typeface="Times New Roman" panose="02020603050405020304" pitchFamily="18" charset="0"/>
              </a:rPr>
              <a:t>The licensee, </a:t>
            </a:r>
            <a:r>
              <a:rPr lang="en-US" sz="2800" strike="sngStrike" dirty="0">
                <a:effectLst/>
                <a:latin typeface="Arial" panose="020B0604020202020204" pitchFamily="34" charset="0"/>
                <a:ea typeface="Times New Roman" panose="02020603050405020304" pitchFamily="18" charset="0"/>
              </a:rPr>
              <a:t>whether an individual or other entity,</a:t>
            </a:r>
            <a:r>
              <a:rPr lang="en-US" sz="2800" dirty="0">
                <a:effectLst/>
                <a:latin typeface="Arial" panose="020B0604020202020204" pitchFamily="34" charset="0"/>
                <a:ea typeface="Times New Roman" panose="02020603050405020304" pitchFamily="18" charset="0"/>
              </a:rPr>
              <a:t> is accountable for the general supervision of the</a:t>
            </a:r>
            <a:r>
              <a:rPr lang="en-US" sz="2800" u="sng" dirty="0">
                <a:effectLst/>
                <a:latin typeface="Arial" panose="020B0604020202020204" pitchFamily="34" charset="0"/>
                <a:ea typeface="Times New Roman" panose="02020603050405020304" pitchFamily="18" charset="0"/>
              </a:rPr>
              <a:t> residential alcoholism or drug abuse recovery or </a:t>
            </a:r>
            <a:r>
              <a:rPr lang="en-US" sz="2800" u="sng" dirty="0" err="1">
                <a:effectLst/>
                <a:latin typeface="Arial" panose="020B0604020202020204" pitchFamily="34" charset="0"/>
                <a:ea typeface="Times New Roman" panose="02020603050405020304" pitchFamily="18" charset="0"/>
              </a:rPr>
              <a:t>treatment</a:t>
            </a:r>
            <a:r>
              <a:rPr lang="en-US" sz="2800" strike="sngStrike" dirty="0" err="1">
                <a:effectLst/>
                <a:latin typeface="Arial" panose="020B0604020202020204" pitchFamily="34" charset="0"/>
                <a:ea typeface="Times New Roman" panose="02020603050405020304" pitchFamily="18" charset="0"/>
              </a:rPr>
              <a:t>licensed</a:t>
            </a:r>
            <a:r>
              <a:rPr lang="en-US" sz="2800" strike="sngStrike" dirty="0">
                <a:effectLst/>
                <a:latin typeface="Arial" panose="020B0604020202020204" pitchFamily="34" charset="0"/>
                <a:ea typeface="Times New Roman" panose="02020603050405020304" pitchFamily="18" charset="0"/>
              </a:rPr>
              <a:t> </a:t>
            </a:r>
            <a:r>
              <a:rPr lang="en-US" sz="2800" dirty="0">
                <a:effectLst/>
                <a:latin typeface="Arial" panose="020B0604020202020204" pitchFamily="34" charset="0"/>
                <a:ea typeface="Times New Roman" panose="02020603050405020304" pitchFamily="18" charset="0"/>
              </a:rPr>
              <a:t>facility,</a:t>
            </a:r>
            <a:r>
              <a:rPr lang="en-US" sz="2800" u="sng" dirty="0">
                <a:effectLst/>
                <a:latin typeface="Arial" panose="020B0604020202020204" pitchFamily="34" charset="0"/>
                <a:ea typeface="Times New Roman" panose="02020603050405020304" pitchFamily="18" charset="0"/>
              </a:rPr>
              <a:t> </a:t>
            </a:r>
            <a:r>
              <a:rPr lang="en-US" sz="2800" u="sng" dirty="0">
                <a:effectLst/>
                <a:highlight>
                  <a:srgbClr val="FFFF00"/>
                </a:highlight>
                <a:latin typeface="Arial" panose="020B0604020202020204" pitchFamily="34" charset="0"/>
                <a:ea typeface="Times New Roman" panose="02020603050405020304" pitchFamily="18" charset="0"/>
              </a:rPr>
              <a:t>ensuring an alcohol and drug free environment</a:t>
            </a:r>
            <a:r>
              <a:rPr lang="en-US" sz="2800" u="sng" dirty="0">
                <a:effectLst/>
                <a:latin typeface="Arial" panose="020B0604020202020204" pitchFamily="34" charset="0"/>
                <a:ea typeface="Times New Roman" panose="02020603050405020304" pitchFamily="18" charset="0"/>
              </a:rPr>
              <a:t>,</a:t>
            </a:r>
            <a:r>
              <a:rPr lang="en-US" sz="2800" dirty="0">
                <a:effectLst/>
                <a:latin typeface="Arial" panose="020B0604020202020204" pitchFamily="34" charset="0"/>
                <a:ea typeface="Times New Roman" panose="02020603050405020304" pitchFamily="18" charset="0"/>
              </a:rPr>
              <a:t> and for the establishment </a:t>
            </a:r>
            <a:r>
              <a:rPr lang="en-US" sz="2800" u="sng" dirty="0">
                <a:effectLst/>
                <a:latin typeface="Arial" panose="020B0604020202020204" pitchFamily="34" charset="0"/>
                <a:ea typeface="Times New Roman" panose="02020603050405020304" pitchFamily="18" charset="0"/>
              </a:rPr>
              <a:t>and implementation</a:t>
            </a:r>
            <a:r>
              <a:rPr lang="en-US" sz="2800" dirty="0">
                <a:effectLst/>
                <a:latin typeface="Arial" panose="020B0604020202020204" pitchFamily="34" charset="0"/>
                <a:ea typeface="Times New Roman" panose="02020603050405020304" pitchFamily="18" charset="0"/>
              </a:rPr>
              <a:t> of policies concerning its operation.</a:t>
            </a:r>
          </a:p>
          <a:p>
            <a:pPr marL="0" marR="0" indent="457200">
              <a:lnSpc>
                <a:spcPct val="200000"/>
              </a:lnSpc>
              <a:spcBef>
                <a:spcPts val="0"/>
              </a:spcBef>
              <a:spcAft>
                <a:spcPts val="0"/>
              </a:spcAft>
            </a:pPr>
            <a:endParaRPr lang="en-US" sz="20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19042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A34BBE-19E5-03E8-9FE6-E9D69501382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BFF8941-1264-638A-B721-039BD25BCF32}"/>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10466DB3-E6B8-D3BB-BC65-C8A49F7D0682}"/>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D2299300-F17A-513A-0EBD-14D2F94AB7E4}"/>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5AFB3935-1A23-C55D-AE13-A4C50099A3C6}"/>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(drug-free)</a:t>
            </a:r>
          </a:p>
        </p:txBody>
      </p:sp>
      <p:sp>
        <p:nvSpPr>
          <p:cNvPr id="13" name="Textbox">
            <a:extLst>
              <a:ext uri="{FF2B5EF4-FFF2-40B4-BE49-F238E27FC236}">
                <a16:creationId xmlns:a16="http://schemas.microsoft.com/office/drawing/2014/main" id="{C11D3DA6-5315-247C-615A-E690FE3C1E07}"/>
              </a:ext>
            </a:extLst>
          </p:cNvPr>
          <p:cNvSpPr txBox="1"/>
          <p:nvPr/>
        </p:nvSpPr>
        <p:spPr>
          <a:xfrm>
            <a:off x="609600" y="2571183"/>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5D30551-1785-FA38-0DFA-98737B3113EF}"/>
              </a:ext>
            </a:extLst>
          </p:cNvPr>
          <p:cNvSpPr txBox="1"/>
          <p:nvPr/>
        </p:nvSpPr>
        <p:spPr>
          <a:xfrm>
            <a:off x="609600" y="2678903"/>
            <a:ext cx="17221200" cy="5975995"/>
          </a:xfrm>
          <a:prstGeom prst="rect">
            <a:avLst/>
          </a:prstGeom>
          <a:noFill/>
        </p:spPr>
        <p:txBody>
          <a:bodyPr wrap="square">
            <a:spAutoFit/>
          </a:bodyPr>
          <a:lstStyle/>
          <a:p>
            <a:pPr marL="0" marR="0" indent="457200">
              <a:lnSpc>
                <a:spcPct val="200000"/>
              </a:lnSpc>
              <a:spcBef>
                <a:spcPts val="0"/>
              </a:spcBef>
              <a:spcAft>
                <a:spcPts val="0"/>
              </a:spcAft>
            </a:pPr>
            <a:r>
              <a:rPr lang="en-US" sz="2800" b="1" dirty="0">
                <a:latin typeface="Arial" panose="020B0604020202020204" pitchFamily="34" charset="0"/>
                <a:ea typeface="Calibri" panose="020F0502020204030204" pitchFamily="34" charset="0"/>
              </a:rPr>
              <a:t>Drug-free Campus:</a:t>
            </a:r>
            <a:endParaRPr lang="en-US" sz="2800" u="sng" dirty="0">
              <a:latin typeface="Arial" panose="020B0604020202020204" pitchFamily="34" charset="0"/>
              <a:ea typeface="Calibri" panose="020F0502020204030204" pitchFamily="34" charset="0"/>
            </a:endParaRPr>
          </a:p>
          <a:p>
            <a:pPr marL="0" marR="0" indent="457200">
              <a:lnSpc>
                <a:spcPct val="200000"/>
              </a:lnSpc>
              <a:spcBef>
                <a:spcPts val="0"/>
              </a:spcBef>
              <a:spcAft>
                <a:spcPts val="0"/>
              </a:spcAft>
            </a:pPr>
            <a:endParaRPr lang="en-US" sz="2800" dirty="0">
              <a:latin typeface="Arial" panose="020B0604020202020204" pitchFamily="34" charset="0"/>
              <a:ea typeface="Times New Roman" panose="02020603050405020304" pitchFamily="18" charset="0"/>
            </a:endParaRPr>
          </a:p>
          <a:p>
            <a:pPr marL="0" marR="0" indent="457200">
              <a:lnSpc>
                <a:spcPct val="200000"/>
              </a:lnSpc>
              <a:spcBef>
                <a:spcPts val="0"/>
              </a:spcBef>
              <a:spcAft>
                <a:spcPts val="0"/>
              </a:spcAft>
            </a:pPr>
            <a:r>
              <a:rPr lang="en-US" sz="2800" dirty="0">
                <a:effectLst/>
                <a:latin typeface="Arial" panose="020B0604020202020204" pitchFamily="34" charset="0"/>
                <a:ea typeface="Times New Roman" panose="02020603050405020304" pitchFamily="18" charset="0"/>
              </a:rPr>
              <a:t>New Language:</a:t>
            </a:r>
          </a:p>
          <a:p>
            <a:pPr marL="0" marR="0" algn="l">
              <a:spcBef>
                <a:spcPts val="0"/>
              </a:spcBef>
              <a:spcAft>
                <a:spcPts val="600"/>
              </a:spcAft>
            </a:pPr>
            <a:r>
              <a:rPr lang="en-US" sz="2800" b="0" i="1" dirty="0">
                <a:solidFill>
                  <a:srgbClr val="222222"/>
                </a:solidFill>
                <a:effectLst/>
                <a:highlight>
                  <a:srgbClr val="FFFFFF"/>
                </a:highlight>
                <a:latin typeface="Segoe UI" panose="020B0502040204020203" pitchFamily="34" charset="0"/>
              </a:rPr>
              <a:t>A program is responsible for providing an environment that promotes effective delivery of AOD services, including </a:t>
            </a:r>
            <a:r>
              <a:rPr lang="en-US" sz="2800" b="0" i="1" dirty="0">
                <a:solidFill>
                  <a:srgbClr val="222222"/>
                </a:solidFill>
                <a:effectLst/>
                <a:highlight>
                  <a:srgbClr val="FFFF00"/>
                </a:highlight>
                <a:latin typeface="Segoe UI" panose="020B0502040204020203" pitchFamily="34" charset="0"/>
              </a:rPr>
              <a:t>taking reasonable measures to minimize the risk </a:t>
            </a:r>
            <a:r>
              <a:rPr lang="en-US" sz="2800" b="0" i="1" dirty="0">
                <a:solidFill>
                  <a:srgbClr val="222222"/>
                </a:solidFill>
                <a:effectLst/>
                <a:highlight>
                  <a:srgbClr val="FFFFFF"/>
                </a:highlight>
                <a:latin typeface="Segoe UI" panose="020B0502040204020203" pitchFamily="34" charset="0"/>
              </a:rPr>
              <a:t>of alcohol and/or drugs from entering the premises. A program shall have a written policy that identifies:</a:t>
            </a:r>
            <a:endParaRPr lang="en-US" sz="2800" b="0" i="0" dirty="0">
              <a:solidFill>
                <a:srgbClr val="222222"/>
              </a:solidFill>
              <a:effectLst/>
              <a:highlight>
                <a:srgbClr val="FFFFFF"/>
              </a:highlight>
              <a:latin typeface="Calibri" panose="020F0502020204030204" pitchFamily="34" charset="0"/>
            </a:endParaRPr>
          </a:p>
          <a:p>
            <a:pPr marL="0" marR="0" algn="l">
              <a:spcBef>
                <a:spcPts val="0"/>
              </a:spcBef>
              <a:spcAft>
                <a:spcPts val="800"/>
              </a:spcAft>
              <a:buFont typeface="+mj-lt"/>
              <a:buAutoNum type="arabicPeriod"/>
            </a:pPr>
            <a:r>
              <a:rPr lang="en-US" sz="2800" b="0" i="1" dirty="0">
                <a:solidFill>
                  <a:srgbClr val="222222"/>
                </a:solidFill>
                <a:effectLst/>
                <a:highlight>
                  <a:srgbClr val="FFFFFF"/>
                </a:highlight>
                <a:latin typeface="Segoe UI" panose="020B0502040204020203" pitchFamily="34" charset="0"/>
              </a:rPr>
              <a:t>Requirements for individuals to enter and re-enter the premises;</a:t>
            </a:r>
            <a:endParaRPr lang="en-US" sz="2800" b="0" i="0" dirty="0">
              <a:solidFill>
                <a:srgbClr val="222222"/>
              </a:solidFill>
              <a:effectLst/>
              <a:highlight>
                <a:srgbClr val="FFFFFF"/>
              </a:highlight>
              <a:latin typeface="Calibri" panose="020F0502020204030204" pitchFamily="34" charset="0"/>
            </a:endParaRPr>
          </a:p>
          <a:p>
            <a:pPr marL="0" marR="0" algn="l">
              <a:spcBef>
                <a:spcPts val="0"/>
              </a:spcBef>
              <a:spcAft>
                <a:spcPts val="800"/>
              </a:spcAft>
              <a:buFont typeface="+mj-lt"/>
              <a:buAutoNum type="arabicPeriod"/>
            </a:pPr>
            <a:r>
              <a:rPr lang="en-US" sz="2800" b="0" i="1" dirty="0">
                <a:solidFill>
                  <a:srgbClr val="222222"/>
                </a:solidFill>
                <a:effectLst/>
                <a:highlight>
                  <a:srgbClr val="FFFFFF"/>
                </a:highlight>
                <a:latin typeface="Segoe UI" panose="020B0502040204020203" pitchFamily="34" charset="0"/>
              </a:rPr>
              <a:t>Regular inspections of the premises, including any exterior spaces such as a backyard;</a:t>
            </a:r>
            <a:endParaRPr lang="en-US" sz="2800" b="0" i="0" dirty="0">
              <a:solidFill>
                <a:srgbClr val="222222"/>
              </a:solidFill>
              <a:effectLst/>
              <a:highlight>
                <a:srgbClr val="FFFFFF"/>
              </a:highlight>
              <a:latin typeface="Calibri" panose="020F0502020204030204" pitchFamily="34" charset="0"/>
            </a:endParaRPr>
          </a:p>
          <a:p>
            <a:pPr marL="0" marR="0" algn="l">
              <a:spcBef>
                <a:spcPts val="0"/>
              </a:spcBef>
              <a:spcAft>
                <a:spcPts val="800"/>
              </a:spcAft>
              <a:buFont typeface="+mj-lt"/>
              <a:buAutoNum type="arabicPeriod"/>
            </a:pPr>
            <a:r>
              <a:rPr lang="en-US" sz="2800" b="0" i="1" dirty="0">
                <a:solidFill>
                  <a:srgbClr val="222222"/>
                </a:solidFill>
                <a:effectLst/>
                <a:highlight>
                  <a:srgbClr val="FFFFFF"/>
                </a:highlight>
                <a:latin typeface="Segoe UI" panose="020B0502040204020203" pitchFamily="34" charset="0"/>
              </a:rPr>
              <a:t>Procedures in the event alcohol and/or drugs are found on the premises, including delivery of AOD services following a relapse.</a:t>
            </a:r>
            <a:endParaRPr lang="en-US" sz="2800" b="0" i="0" dirty="0">
              <a:solidFill>
                <a:srgbClr val="222222"/>
              </a:solidFill>
              <a:effectLst/>
              <a:highlight>
                <a:srgbClr val="FFFFFF"/>
              </a:highlight>
              <a:latin typeface="Calibri" panose="020F0502020204030204" pitchFamily="34" charset="0"/>
            </a:endParaRPr>
          </a:p>
        </p:txBody>
      </p:sp>
    </p:spTree>
    <p:extLst>
      <p:ext uri="{BB962C8B-B14F-4D97-AF65-F5344CB8AC3E}">
        <p14:creationId xmlns:p14="http://schemas.microsoft.com/office/powerpoint/2010/main" val="376367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810294-1DCE-A9C7-E0A1-ADAC6A4CC86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8EE63F3-F056-9001-ABEB-F7174CC08077}"/>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FF0464C8-6856-367D-C038-CC35C557F89F}"/>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57C3C953-C9E8-D765-3B10-7EDB98F6841D}"/>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3A8E7379-8C1A-B689-F46B-1F1DD7166E77}"/>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(contracts)</a:t>
            </a:r>
          </a:p>
        </p:txBody>
      </p:sp>
      <p:sp>
        <p:nvSpPr>
          <p:cNvPr id="13" name="Textbox">
            <a:extLst>
              <a:ext uri="{FF2B5EF4-FFF2-40B4-BE49-F238E27FC236}">
                <a16:creationId xmlns:a16="http://schemas.microsoft.com/office/drawing/2014/main" id="{035AFC0A-C311-8A16-ECB6-D09BA6B8E860}"/>
              </a:ext>
            </a:extLst>
          </p:cNvPr>
          <p:cNvSpPr txBox="1"/>
          <p:nvPr/>
        </p:nvSpPr>
        <p:spPr>
          <a:xfrm>
            <a:off x="609600" y="2571183"/>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728F7330-AFFB-2684-8F4C-B480A267ABE4}"/>
              </a:ext>
            </a:extLst>
          </p:cNvPr>
          <p:cNvSpPr txBox="1"/>
          <p:nvPr/>
        </p:nvSpPr>
        <p:spPr>
          <a:xfrm>
            <a:off x="609600" y="2678903"/>
            <a:ext cx="17221200" cy="5139548"/>
          </a:xfrm>
          <a:prstGeom prst="rect">
            <a:avLst/>
          </a:prstGeom>
          <a:noFill/>
        </p:spPr>
        <p:txBody>
          <a:bodyPr wrap="square">
            <a:spAutoFit/>
          </a:bodyPr>
          <a:lstStyle/>
          <a:p>
            <a:pPr marL="0" marR="0">
              <a:lnSpc>
                <a:spcPct val="200000"/>
              </a:lnSpc>
              <a:spcBef>
                <a:spcPts val="0"/>
              </a:spcBef>
              <a:spcAft>
                <a:spcPts val="0"/>
              </a:spcAft>
            </a:pPr>
            <a:r>
              <a:rPr lang="en-US" sz="2800" b="1" dirty="0">
                <a:effectLst/>
                <a:latin typeface="Arial" panose="020B0604020202020204" pitchFamily="34" charset="0"/>
                <a:ea typeface="Times New Roman" panose="02020603050405020304" pitchFamily="18" charset="0"/>
              </a:rPr>
              <a:t>§</a:t>
            </a:r>
            <a:r>
              <a:rPr lang="en-US" sz="2800" b="1" u="sng" dirty="0">
                <a:effectLst/>
                <a:latin typeface="Arial" panose="020B0604020202020204" pitchFamily="34" charset="0"/>
                <a:ea typeface="Times New Roman" panose="02020603050405020304" pitchFamily="18" charset="0"/>
              </a:rPr>
              <a:t>10563.5. Provision of Services.</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800"/>
              </a:spcAft>
            </a:pPr>
            <a:r>
              <a:rPr lang="en-US" sz="2800" u="sng" dirty="0">
                <a:effectLst/>
                <a:latin typeface="Arial" panose="020B0604020202020204" pitchFamily="34" charset="0"/>
                <a:ea typeface="Times New Roman" panose="02020603050405020304" pitchFamily="18" charset="0"/>
              </a:rPr>
              <a:t>The licensee is responsible for the provision of all alcoholism or drug abuse recovery or treatment services. The licensee shall not enter into a management services/</a:t>
            </a:r>
            <a:r>
              <a:rPr lang="en-US" sz="2800" u="sng" dirty="0">
                <a:effectLst/>
                <a:highlight>
                  <a:srgbClr val="FFFF00"/>
                </a:highlight>
                <a:latin typeface="Arial" panose="020B0604020202020204" pitchFamily="34" charset="0"/>
                <a:ea typeface="Times New Roman" panose="02020603050405020304" pitchFamily="18" charset="0"/>
              </a:rPr>
              <a:t>professional services agreement for the provision of any alcoholism or drug abuse recovery or treatment service</a:t>
            </a:r>
            <a:r>
              <a:rPr lang="en-US" sz="2800" u="sng" dirty="0">
                <a:effectLst/>
                <a:latin typeface="Arial" panose="020B0604020202020204" pitchFamily="34" charset="0"/>
                <a:ea typeface="Times New Roman" panose="02020603050405020304" pitchFamily="18" charset="0"/>
              </a:rPr>
              <a:t>. Management services/professional services agreement(s) shall be limited to services such as the following: IMS, facility maintenance, custodial, bookkeeping, landscaping and food services.</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5281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E6C0B6-5AB1-1756-01CA-AC344A98622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B3E5309-D8EB-051D-941F-90828FC2C579}"/>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6B2FC201-8014-C240-B1BA-4ABE212B6CD3}"/>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BA3B7AA3-B5DD-3DC2-3918-EFEF76FAFBB1}"/>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30B4FF08-60B4-3BE7-000C-E03EC9C8D2DC}"/>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(detox)</a:t>
            </a:r>
          </a:p>
        </p:txBody>
      </p:sp>
      <p:sp>
        <p:nvSpPr>
          <p:cNvPr id="13" name="Textbox">
            <a:extLst>
              <a:ext uri="{FF2B5EF4-FFF2-40B4-BE49-F238E27FC236}">
                <a16:creationId xmlns:a16="http://schemas.microsoft.com/office/drawing/2014/main" id="{EF7E2E5C-FAB1-A059-6B9D-5D704EB7FED1}"/>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ED173281-E616-AF1B-73B3-F792A300DFFD}"/>
              </a:ext>
            </a:extLst>
          </p:cNvPr>
          <p:cNvSpPr txBox="1"/>
          <p:nvPr/>
        </p:nvSpPr>
        <p:spPr>
          <a:xfrm>
            <a:off x="609600" y="2561922"/>
            <a:ext cx="17221200" cy="7716536"/>
          </a:xfrm>
          <a:prstGeom prst="rect">
            <a:avLst/>
          </a:prstGeom>
          <a:noFill/>
        </p:spPr>
        <p:txBody>
          <a:bodyPr wrap="square">
            <a:spAutoFit/>
          </a:bodyPr>
          <a:lstStyle/>
          <a:p>
            <a:pPr marL="0" marR="0">
              <a:lnSpc>
                <a:spcPct val="200000"/>
              </a:lnSpc>
              <a:spcBef>
                <a:spcPts val="0"/>
              </a:spcBef>
              <a:spcAft>
                <a:spcPts val="0"/>
              </a:spcAft>
            </a:pPr>
            <a:r>
              <a:rPr lang="en-US" sz="2800" b="1" dirty="0">
                <a:latin typeface="Arial" panose="020B0604020202020204" pitchFamily="34" charset="0"/>
                <a:ea typeface="Times New Roman" panose="02020603050405020304" pitchFamily="18" charset="0"/>
              </a:rPr>
              <a:t>Detox Staff Requirements:</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Times New Roman" panose="02020603050405020304" pitchFamily="18" charset="0"/>
              </a:rPr>
              <a:t>(4) </a:t>
            </a:r>
            <a:r>
              <a:rPr lang="en-US" sz="2800" u="sng" dirty="0">
                <a:effectLst/>
                <a:highlight>
                  <a:srgbClr val="FFFF00"/>
                </a:highlight>
                <a:latin typeface="Arial" panose="020B0604020202020204" pitchFamily="34" charset="0"/>
                <a:ea typeface="Times New Roman" panose="02020603050405020304" pitchFamily="18" charset="0"/>
              </a:rPr>
              <a:t>Staff who provide or supervise detoxification services </a:t>
            </a:r>
            <a:r>
              <a:rPr lang="en-US" sz="2800" u="sng" dirty="0">
                <a:effectLst/>
                <a:latin typeface="Arial" panose="020B0604020202020204" pitchFamily="34" charset="0"/>
                <a:ea typeface="Times New Roman" panose="02020603050405020304" pitchFamily="18" charset="0"/>
              </a:rPr>
              <a:t>shall meet the following requirements:</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Times New Roman" panose="02020603050405020304" pitchFamily="18" charset="0"/>
              </a:rPr>
              <a:t>(A) Complete six </a:t>
            </a:r>
            <a:r>
              <a:rPr lang="en-US" sz="2800" u="sng" dirty="0">
                <a:effectLst/>
                <a:highlight>
                  <a:srgbClr val="FFFF00"/>
                </a:highlight>
                <a:latin typeface="Arial" panose="020B0604020202020204" pitchFamily="34" charset="0"/>
                <a:ea typeface="Times New Roman" panose="02020603050405020304" pitchFamily="18" charset="0"/>
              </a:rPr>
              <a:t>(6) hours of orientation training </a:t>
            </a:r>
            <a:r>
              <a:rPr lang="en-US" sz="2800" u="sng" dirty="0">
                <a:effectLst/>
                <a:latin typeface="Arial" panose="020B0604020202020204" pitchFamily="34" charset="0"/>
                <a:ea typeface="Times New Roman" panose="02020603050405020304" pitchFamily="18" charset="0"/>
              </a:rPr>
              <a:t>that specifically addresses the provision of detoxification services including physical checks and appropriate documentation, prior to providing or supervising these services.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Times New Roman" panose="02020603050405020304" pitchFamily="18" charset="0"/>
              </a:rPr>
              <a:t>(B) Repeat orientation training specified in paragraph (4)(A) after a break in employment of more than one hundred eighty (180) consecutive days.</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highlight>
                  <a:srgbClr val="FFFF00"/>
                </a:highlight>
                <a:latin typeface="Arial" panose="020B0604020202020204" pitchFamily="34" charset="0"/>
                <a:ea typeface="Times New Roman" panose="02020603050405020304" pitchFamily="18" charset="0"/>
              </a:rPr>
              <a:t>(C) Complete eight hours (8) of training on an annual basis </a:t>
            </a:r>
            <a:r>
              <a:rPr lang="en-US" sz="2800" u="sng" dirty="0">
                <a:effectLst/>
                <a:latin typeface="Arial" panose="020B0604020202020204" pitchFamily="34" charset="0"/>
                <a:ea typeface="Times New Roman" panose="02020603050405020304" pitchFamily="18" charset="0"/>
              </a:rPr>
              <a:t>that covers the needs of residents who receive detoxification services.</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4851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74B8FE-5749-F056-1688-1F6BEF88198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B9C99C3-9B62-E629-6AEE-83A999F5F8E2}"/>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CCC03D5E-C872-FC94-1E47-0ABD0050ED00}"/>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915F8E54-C807-5F14-96C6-794D2ADD5BB5}"/>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0EAAF980-0BC7-C731-4EEB-D1CE00316D99}"/>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(intoxication)</a:t>
            </a:r>
          </a:p>
        </p:txBody>
      </p:sp>
      <p:sp>
        <p:nvSpPr>
          <p:cNvPr id="13" name="Textbox">
            <a:extLst>
              <a:ext uri="{FF2B5EF4-FFF2-40B4-BE49-F238E27FC236}">
                <a16:creationId xmlns:a16="http://schemas.microsoft.com/office/drawing/2014/main" id="{A2FBD3F6-2281-1917-A220-F4E5A31F53FC}"/>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F4A9CB1-7EB4-524A-58B8-91D34B9D8D80}"/>
              </a:ext>
            </a:extLst>
          </p:cNvPr>
          <p:cNvSpPr txBox="1"/>
          <p:nvPr/>
        </p:nvSpPr>
        <p:spPr>
          <a:xfrm>
            <a:off x="572429" y="2151297"/>
            <a:ext cx="17221200" cy="7351821"/>
          </a:xfrm>
          <a:prstGeom prst="rect">
            <a:avLst/>
          </a:prstGeom>
          <a:noFill/>
        </p:spPr>
        <p:txBody>
          <a:bodyPr wrap="square">
            <a:spAutoFit/>
          </a:bodyPr>
          <a:lstStyle/>
          <a:p>
            <a:pPr marL="0" marR="0">
              <a:lnSpc>
                <a:spcPct val="200000"/>
              </a:lnSpc>
              <a:spcBef>
                <a:spcPts val="0"/>
              </a:spcBef>
              <a:spcAft>
                <a:spcPts val="0"/>
              </a:spcAft>
            </a:pPr>
            <a:r>
              <a:rPr lang="en-US" sz="2800" b="1" dirty="0">
                <a:latin typeface="Arial" panose="020B0604020202020204" pitchFamily="34" charset="0"/>
                <a:ea typeface="Times New Roman" panose="02020603050405020304" pitchFamily="18" charset="0"/>
              </a:rPr>
              <a:t>Under the Influence:</a:t>
            </a:r>
            <a:endParaRPr lang="en-US" sz="2800" dirty="0">
              <a:effectLst/>
              <a:latin typeface="Times New Roman" panose="02020603050405020304" pitchFamily="18" charset="0"/>
              <a:ea typeface="Times New Roman" panose="02020603050405020304" pitchFamily="18" charset="0"/>
            </a:endParaRPr>
          </a:p>
          <a:p>
            <a:pPr indent="457200">
              <a:lnSpc>
                <a:spcPct val="200000"/>
              </a:lnSpc>
            </a:pPr>
            <a:r>
              <a:rPr lang="en-US" sz="2800" dirty="0">
                <a:effectLst/>
                <a:latin typeface="Arial" panose="020B0604020202020204" pitchFamily="34" charset="0"/>
                <a:ea typeface="Calibri" panose="020F0502020204030204" pitchFamily="34" charset="0"/>
              </a:rPr>
              <a:t>(</a:t>
            </a:r>
            <a:r>
              <a:rPr lang="en-US" sz="2800" strike="sngStrike" dirty="0" err="1">
                <a:effectLst/>
                <a:highlight>
                  <a:srgbClr val="FFFF00"/>
                </a:highlight>
                <a:latin typeface="Arial" panose="020B0604020202020204" pitchFamily="34" charset="0"/>
                <a:ea typeface="Calibri" panose="020F0502020204030204" pitchFamily="34" charset="0"/>
              </a:rPr>
              <a:t>e</a:t>
            </a:r>
            <a:r>
              <a:rPr lang="en-US" sz="2800" u="sng" dirty="0" err="1">
                <a:effectLst/>
                <a:highlight>
                  <a:srgbClr val="FFFF00"/>
                </a:highlight>
                <a:latin typeface="Arial" panose="020B0604020202020204" pitchFamily="34" charset="0"/>
                <a:ea typeface="Calibri" panose="020F0502020204030204" pitchFamily="34" charset="0"/>
              </a:rPr>
              <a:t>f</a:t>
            </a:r>
            <a:r>
              <a:rPr lang="en-US" sz="2800" dirty="0">
                <a:effectLst/>
                <a:highlight>
                  <a:srgbClr val="FFFF00"/>
                </a:highlight>
                <a:latin typeface="Arial" panose="020B0604020202020204" pitchFamily="34" charset="0"/>
                <a:ea typeface="Calibri" panose="020F0502020204030204" pitchFamily="34" charset="0"/>
              </a:rPr>
              <a:t>) </a:t>
            </a:r>
            <a:r>
              <a:rPr lang="en-US" sz="2800" strike="sngStrike"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No person, who, within the previous 24 hours, has consumed, used, or is still otherwise under the influence of alcohol or drugs as specified in section 10501(a), shall be permitted on the premises except for individuals admitted for detoxification or withdrawal</a:t>
            </a:r>
            <a:r>
              <a:rPr lang="en-US" sz="2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2800" dirty="0">
                <a:effectLst/>
                <a:highlight>
                  <a:srgbClr val="FFFF00"/>
                </a:highlight>
                <a:latin typeface="Arial" panose="020B0604020202020204" pitchFamily="34" charset="0"/>
                <a:ea typeface="Calibri" panose="020F0502020204030204" pitchFamily="34" charset="0"/>
              </a:rPr>
              <a:t> T</a:t>
            </a:r>
            <a:r>
              <a:rPr lang="en-US" sz="2800" dirty="0">
                <a:effectLst/>
                <a:latin typeface="Arial" panose="020B0604020202020204" pitchFamily="34" charset="0"/>
                <a:ea typeface="Calibri" panose="020F0502020204030204" pitchFamily="34" charset="0"/>
              </a:rPr>
              <a:t>he licensee shall have specific </a:t>
            </a:r>
            <a:r>
              <a:rPr lang="en-US" sz="2800" dirty="0">
                <a:effectLst/>
                <a:latin typeface="Arial" panose="020B0604020202020204" pitchFamily="34" charset="0"/>
                <a:ea typeface="Times New Roman" panose="02020603050405020304" pitchFamily="18" charset="0"/>
                <a:cs typeface="Times New Roman" panose="02020603050405020304" pitchFamily="18" charset="0"/>
              </a:rPr>
              <a:t>written </a:t>
            </a:r>
            <a:r>
              <a:rPr lang="en-US" sz="2800" strike="sngStrike" dirty="0">
                <a:effectLst/>
                <a:latin typeface="Arial" panose="020B0604020202020204" pitchFamily="34" charset="0"/>
                <a:ea typeface="Times New Roman" panose="02020603050405020304" pitchFamily="18" charset="0"/>
                <a:cs typeface="Times New Roman" panose="02020603050405020304" pitchFamily="18" charset="0"/>
              </a:rPr>
              <a:t>rules and</a:t>
            </a:r>
            <a:r>
              <a:rPr lang="en-US" sz="2800" dirty="0">
                <a:effectLst/>
                <a:latin typeface="Arial" panose="020B0604020202020204" pitchFamily="34" charset="0"/>
                <a:ea typeface="Calibri" panose="020F0502020204030204" pitchFamily="34" charset="0"/>
              </a:rPr>
              <a:t> policies and procedures </a:t>
            </a:r>
            <a:r>
              <a:rPr lang="en-US" sz="2800" strike="sngStrike" dirty="0">
                <a:effectLst/>
                <a:latin typeface="Arial" panose="020B0604020202020204" pitchFamily="34" charset="0"/>
                <a:ea typeface="Times New Roman" panose="02020603050405020304" pitchFamily="18" charset="0"/>
                <a:cs typeface="Times New Roman" panose="02020603050405020304" pitchFamily="18" charset="0"/>
              </a:rPr>
              <a:t>to enforce this provision.</a:t>
            </a:r>
            <a:r>
              <a:rPr lang="en-US" sz="2800" dirty="0">
                <a:effectLst/>
                <a:latin typeface="Arial" panose="020B0604020202020204" pitchFamily="34" charset="0"/>
                <a:ea typeface="Calibri" panose="020F0502020204030204" pitchFamily="34" charset="0"/>
              </a:rPr>
              <a:t> </a:t>
            </a:r>
            <a:r>
              <a:rPr lang="en-US" sz="2800" u="sng" dirty="0">
                <a:effectLst/>
                <a:latin typeface="Arial" panose="020B0604020202020204" pitchFamily="34" charset="0"/>
                <a:ea typeface="Calibri" panose="020F0502020204030204" pitchFamily="34" charset="0"/>
              </a:rPr>
              <a:t>to follow if a person on the premises is under the influence, or appears to be under the influence, of alcohol or drugs or has used alcohol or drugs within the past twenty-four (24) hours.</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183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25E46B-5567-CD5E-6635-E7CF94E79F9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C1C8106-C738-A866-613A-D865630B262B}"/>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E2E157BE-4B88-A29E-C63C-30B107AC8CBF}"/>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6A86A2EF-52A1-708F-2A09-08CA2F425325}"/>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23C7AEF7-B066-6D6C-A88E-8868D04D739F}"/>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(detox)</a:t>
            </a:r>
          </a:p>
        </p:txBody>
      </p:sp>
      <p:sp>
        <p:nvSpPr>
          <p:cNvPr id="13" name="Textbox">
            <a:extLst>
              <a:ext uri="{FF2B5EF4-FFF2-40B4-BE49-F238E27FC236}">
                <a16:creationId xmlns:a16="http://schemas.microsoft.com/office/drawing/2014/main" id="{CB7B940D-4C36-FDDE-DCDA-A05AD306BC8F}"/>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2CA8992-6555-EE30-0B69-ED56440ED9C9}"/>
              </a:ext>
            </a:extLst>
          </p:cNvPr>
          <p:cNvSpPr txBox="1"/>
          <p:nvPr/>
        </p:nvSpPr>
        <p:spPr>
          <a:xfrm>
            <a:off x="572429" y="2151297"/>
            <a:ext cx="17221200" cy="9608849"/>
          </a:xfrm>
          <a:prstGeom prst="rect">
            <a:avLst/>
          </a:prstGeom>
          <a:noFill/>
        </p:spPr>
        <p:txBody>
          <a:bodyPr wrap="square">
            <a:spAutoFit/>
          </a:bodyPr>
          <a:lstStyle/>
          <a:p>
            <a:pPr marL="0" marR="0">
              <a:lnSpc>
                <a:spcPct val="200000"/>
              </a:lnSpc>
              <a:spcBef>
                <a:spcPts val="0"/>
              </a:spcBef>
              <a:spcAft>
                <a:spcPts val="0"/>
              </a:spcAft>
            </a:pPr>
            <a:r>
              <a:rPr lang="en-US" sz="2800" b="1" dirty="0">
                <a:latin typeface="Arial" panose="020B0604020202020204" pitchFamily="34" charset="0"/>
                <a:ea typeface="Times New Roman" panose="02020603050405020304" pitchFamily="18" charset="0"/>
              </a:rPr>
              <a:t>Detoxification Services:</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a) During the first seventy-two (72) hours following admission of a resident for detoxification services, staff shall perform a:</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(1) Physical check at least </a:t>
            </a:r>
            <a:r>
              <a:rPr lang="en-US" sz="2800" u="sng" dirty="0">
                <a:effectLst/>
                <a:highlight>
                  <a:srgbClr val="FFFF00"/>
                </a:highlight>
                <a:latin typeface="Arial" panose="020B0604020202020204" pitchFamily="34" charset="0"/>
                <a:ea typeface="Calibri" panose="020F0502020204030204" pitchFamily="34" charset="0"/>
              </a:rPr>
              <a:t>once every thirty (30) minutes; and</a:t>
            </a:r>
            <a:endParaRPr lang="en-US" sz="2800" dirty="0">
              <a:effectLst/>
              <a:highlight>
                <a:srgbClr val="FFFF00"/>
              </a:highligh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(2) Vital signs check including blood pressure, pulse oximetry, heart rate, and respiratory rate, at least </a:t>
            </a:r>
            <a:r>
              <a:rPr lang="en-US" sz="2800" u="sng" dirty="0">
                <a:effectLst/>
                <a:highlight>
                  <a:srgbClr val="FFFF00"/>
                </a:highlight>
                <a:latin typeface="Arial" panose="020B0604020202020204" pitchFamily="34" charset="0"/>
                <a:ea typeface="Calibri" panose="020F0502020204030204" pitchFamily="34" charset="0"/>
              </a:rPr>
              <a:t>once every six (6) hours.</a:t>
            </a:r>
            <a:endParaRPr lang="en-US" sz="2800" dirty="0">
              <a:effectLst/>
              <a:highlight>
                <a:srgbClr val="FFFF00"/>
              </a:highligh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(b) Staff shall document the physical check and vital signs check at the time performed. The failure to document shall be deemed by the Department as a missed physical check and/or a missed vital signs check.</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7551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BA3BE1-7FD5-F88D-ED91-549ECC54105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73FE4A4-3658-B0FC-6A26-73D416BF1675}"/>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45779EF0-C6EA-1308-F86A-CBC2CFF72C4C}"/>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2299519D-B56A-DFD4-E8BC-C7A53688643B}"/>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0ADF4373-8FE9-0342-8210-1D4F08B9DBAF}"/>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(detox)</a:t>
            </a:r>
          </a:p>
        </p:txBody>
      </p:sp>
      <p:sp>
        <p:nvSpPr>
          <p:cNvPr id="13" name="Textbox">
            <a:extLst>
              <a:ext uri="{FF2B5EF4-FFF2-40B4-BE49-F238E27FC236}">
                <a16:creationId xmlns:a16="http://schemas.microsoft.com/office/drawing/2014/main" id="{4AA6FA0B-FE6C-58AF-AA09-27F011D6142D}"/>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6D2897A-45A3-5EE4-71EF-C2DB30920109}"/>
              </a:ext>
            </a:extLst>
          </p:cNvPr>
          <p:cNvSpPr txBox="1"/>
          <p:nvPr/>
        </p:nvSpPr>
        <p:spPr>
          <a:xfrm>
            <a:off x="572429" y="2151297"/>
            <a:ext cx="17221200" cy="9280554"/>
          </a:xfrm>
          <a:prstGeom prst="rect">
            <a:avLst/>
          </a:prstGeom>
          <a:noFill/>
        </p:spPr>
        <p:txBody>
          <a:bodyPr wrap="square">
            <a:spAutoFit/>
          </a:bodyPr>
          <a:lstStyle/>
          <a:p>
            <a:pPr marL="0" marR="0">
              <a:lnSpc>
                <a:spcPct val="200000"/>
              </a:lnSpc>
              <a:spcBef>
                <a:spcPts val="0"/>
              </a:spcBef>
              <a:spcAft>
                <a:spcPts val="0"/>
              </a:spcAft>
            </a:pPr>
            <a:r>
              <a:rPr lang="en-US" sz="2800" b="1" dirty="0">
                <a:latin typeface="Arial" panose="020B0604020202020204" pitchFamily="34" charset="0"/>
                <a:ea typeface="Times New Roman" panose="02020603050405020304" pitchFamily="18" charset="0"/>
              </a:rPr>
              <a:t>Detoxification Services:</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(e) </a:t>
            </a:r>
            <a:r>
              <a:rPr lang="en-US" sz="2800" u="sng" dirty="0">
                <a:effectLst/>
                <a:highlight>
                  <a:srgbClr val="FFFF00"/>
                </a:highlight>
                <a:latin typeface="Arial" panose="020B0604020202020204" pitchFamily="34" charset="0"/>
                <a:ea typeface="Calibri" panose="020F0502020204030204" pitchFamily="34" charset="0"/>
              </a:rPr>
              <a:t>For every ten (10) residents receiving detoxification services, a licensee shall have a minimum of </a:t>
            </a:r>
            <a:r>
              <a:rPr lang="en-US" sz="2800" u="sng"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one</a:t>
            </a:r>
            <a:r>
              <a:rPr lang="en-US" sz="2800" u="sng" dirty="0">
                <a:effectLst/>
                <a:highlight>
                  <a:srgbClr val="FFFF00"/>
                </a:highlight>
                <a:latin typeface="Arial" panose="020B0604020202020204" pitchFamily="34" charset="0"/>
                <a:ea typeface="Calibri" panose="020F0502020204030204" pitchFamily="34" charset="0"/>
              </a:rPr>
              <a:t> </a:t>
            </a:r>
            <a:r>
              <a:rPr lang="en-US" sz="2800" u="sng" dirty="0">
                <a:effectLst/>
                <a:latin typeface="Arial" panose="020B0604020202020204" pitchFamily="34" charset="0"/>
                <a:ea typeface="Calibri" panose="020F0502020204030204" pitchFamily="34" charset="0"/>
              </a:rPr>
              <a:t>(1) staff </a:t>
            </a:r>
            <a:r>
              <a:rPr lang="en-US" sz="2800" u="sng" dirty="0">
                <a:effectLst/>
                <a:highlight>
                  <a:srgbClr val="FFFF00"/>
                </a:highlight>
                <a:latin typeface="Arial" panose="020B0604020202020204" pitchFamily="34" charset="0"/>
                <a:ea typeface="Calibri" panose="020F0502020204030204" pitchFamily="34" charset="0"/>
              </a:rPr>
              <a:t>trained in providing detoxification services, </a:t>
            </a:r>
            <a:r>
              <a:rPr lang="en-US" sz="2800" u="sng" dirty="0">
                <a:effectLst/>
                <a:latin typeface="Arial" panose="020B0604020202020204" pitchFamily="34" charset="0"/>
                <a:ea typeface="Calibri" panose="020F0502020204030204" pitchFamily="34" charset="0"/>
              </a:rPr>
              <a:t>who is on duty, awake, and physically present at the facility </a:t>
            </a:r>
            <a:r>
              <a:rPr lang="en-US" sz="2800" u="sng" dirty="0">
                <a:effectLst/>
                <a:highlight>
                  <a:srgbClr val="FFFF00"/>
                </a:highlight>
                <a:latin typeface="Arial" panose="020B0604020202020204" pitchFamily="34" charset="0"/>
                <a:ea typeface="Calibri" panose="020F0502020204030204" pitchFamily="34" charset="0"/>
              </a:rPr>
              <a:t>assigned exclusively to provide detoxification services</a:t>
            </a:r>
            <a:r>
              <a:rPr lang="en-US" sz="2800" u="sng" dirty="0">
                <a:effectLst/>
                <a:latin typeface="Arial" panose="020B0604020202020204" pitchFamily="34" charset="0"/>
                <a:ea typeface="Calibri" panose="020F0502020204030204" pitchFamily="34" charset="0"/>
              </a:rPr>
              <a:t>. During the provision of detoxification services, there shall be at least one (1) staff on duty at all times physically present in the facility who is capable of providing cardiopulmonary resuscitation and first aid.</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(f) A licensee shall have a written process to transition residents from detoxification to treatment and/or recovery services. The written process shall include documenting a referral as appropriate for each resident.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7073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7BD5E6-C3B7-1225-98B2-B832B6A62EC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00F2E9C-B4E9-5155-860D-B31E4C3532C7}"/>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53860701-E06D-6A3B-DB9B-4783E7BD4D33}"/>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6277D36D-C910-BF80-3993-5AD6DD54407E}"/>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F722C013-6383-1E4D-7956-D6680EB30C1B}"/>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(PCP Auth.)</a:t>
            </a:r>
          </a:p>
        </p:txBody>
      </p:sp>
      <p:sp>
        <p:nvSpPr>
          <p:cNvPr id="13" name="Textbox">
            <a:extLst>
              <a:ext uri="{FF2B5EF4-FFF2-40B4-BE49-F238E27FC236}">
                <a16:creationId xmlns:a16="http://schemas.microsoft.com/office/drawing/2014/main" id="{DB738813-0E6C-5C5A-B26B-274F4E07B721}"/>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AABFBB2-681D-8617-9240-384819A389AF}"/>
              </a:ext>
            </a:extLst>
          </p:cNvPr>
          <p:cNvSpPr txBox="1"/>
          <p:nvPr/>
        </p:nvSpPr>
        <p:spPr>
          <a:xfrm>
            <a:off x="572429" y="2151297"/>
            <a:ext cx="17221200" cy="7557005"/>
          </a:xfrm>
          <a:prstGeom prst="rect">
            <a:avLst/>
          </a:prstGeom>
          <a:noFill/>
        </p:spPr>
        <p:txBody>
          <a:bodyPr wrap="square">
            <a:spAutoFit/>
          </a:bodyPr>
          <a:lstStyle/>
          <a:p>
            <a:pPr marL="0" marR="0">
              <a:lnSpc>
                <a:spcPct val="200000"/>
              </a:lnSpc>
              <a:spcBef>
                <a:spcPts val="0"/>
              </a:spcBef>
              <a:spcAft>
                <a:spcPts val="0"/>
              </a:spcAft>
            </a:pPr>
            <a:r>
              <a:rPr lang="en-US" sz="2800" b="1" dirty="0">
                <a:effectLst/>
                <a:latin typeface="Arial" panose="020B0604020202020204" pitchFamily="34" charset="0"/>
                <a:ea typeface="Calibri" panose="020F0502020204030204" pitchFamily="34" charset="0"/>
              </a:rPr>
              <a:t>IMS Certification:</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highlight>
                  <a:srgbClr val="FFFF00"/>
                </a:highlight>
                <a:latin typeface="Arial" panose="020B0604020202020204" pitchFamily="34" charset="0"/>
                <a:ea typeface="Times New Roman" panose="02020603050405020304" pitchFamily="18" charset="0"/>
              </a:rPr>
              <a:t>(a) Within seventy-two (</a:t>
            </a:r>
            <a:r>
              <a:rPr lang="en-US" sz="2800" u="sng"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72</a:t>
            </a:r>
            <a:r>
              <a:rPr lang="en-US" sz="2800" u="sng" dirty="0">
                <a:effectLst/>
                <a:highlight>
                  <a:srgbClr val="FFFF00"/>
                </a:highlight>
                <a:latin typeface="Arial" panose="020B0604020202020204" pitchFamily="34" charset="0"/>
                <a:ea typeface="Times New Roman" panose="02020603050405020304" pitchFamily="18" charset="0"/>
              </a:rPr>
              <a:t>) hours following admission, an HCP shall request a written consent from each resident authorizing </a:t>
            </a:r>
            <a:r>
              <a:rPr lang="en-US" sz="2800" u="sng" dirty="0">
                <a:effectLst/>
                <a:latin typeface="Arial" panose="020B0604020202020204" pitchFamily="34" charset="0"/>
                <a:ea typeface="Times New Roman" panose="02020603050405020304" pitchFamily="18" charset="0"/>
              </a:rPr>
              <a:t>the HCP to communicate with their primary care provider. The written consent shall be </a:t>
            </a:r>
            <a:r>
              <a:rPr lang="en-US" sz="2800" u="sng" dirty="0">
                <a:effectLst/>
                <a:latin typeface="Arial" panose="020B0604020202020204" pitchFamily="34" charset="0"/>
                <a:ea typeface="Calibri" panose="020F0502020204030204" pitchFamily="34" charset="0"/>
              </a:rPr>
              <a:t>placed in a resident’s record.</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Times New Roman" panose="02020603050405020304" pitchFamily="18" charset="0"/>
                <a:cs typeface="Times New Roman" panose="02020603050405020304" pitchFamily="18" charset="0"/>
              </a:rPr>
              <a:t>(b)</a:t>
            </a:r>
            <a:r>
              <a:rPr lang="en-US" sz="2800" u="sng" dirty="0">
                <a:effectLst/>
                <a:latin typeface="Arial" panose="020B0604020202020204" pitchFamily="34" charset="0"/>
                <a:ea typeface="Times New Roman" panose="02020603050405020304" pitchFamily="18" charset="0"/>
              </a:rPr>
              <a:t> </a:t>
            </a:r>
            <a:r>
              <a:rPr lang="en-US" sz="2800" u="sng" dirty="0">
                <a:effectLst/>
                <a:latin typeface="Arial" panose="020B0604020202020204" pitchFamily="34" charset="0"/>
                <a:ea typeface="Times New Roman" panose="02020603050405020304" pitchFamily="18" charset="0"/>
                <a:cs typeface="Times New Roman" panose="02020603050405020304" pitchFamily="18" charset="0"/>
              </a:rPr>
              <a:t>If a resident does not have a primary </a:t>
            </a:r>
            <a:r>
              <a:rPr lang="en-US" sz="2800" u="sng" dirty="0">
                <a:effectLst/>
                <a:latin typeface="Arial" panose="020B0604020202020204" pitchFamily="34" charset="0"/>
                <a:ea typeface="Times New Roman" panose="02020603050405020304" pitchFamily="18" charset="0"/>
              </a:rPr>
              <a:t>care </a:t>
            </a:r>
            <a:r>
              <a:rPr lang="en-US" sz="2800" u="sng" dirty="0">
                <a:effectLst/>
                <a:latin typeface="Arial" panose="020B0604020202020204" pitchFamily="34" charset="0"/>
                <a:ea typeface="Times New Roman" panose="02020603050405020304" pitchFamily="18" charset="0"/>
                <a:cs typeface="Times New Roman" panose="02020603050405020304" pitchFamily="18" charset="0"/>
              </a:rPr>
              <a:t>provider, an HCP shall provide a list of providers located in the general area within </a:t>
            </a:r>
            <a:r>
              <a:rPr lang="en-US" sz="2800" u="sng" dirty="0">
                <a:effectLst/>
                <a:latin typeface="Arial" panose="020B0604020202020204" pitchFamily="34" charset="0"/>
                <a:ea typeface="Times New Roman" panose="02020603050405020304" pitchFamily="18" charset="0"/>
              </a:rPr>
              <a:t>seventy-two (</a:t>
            </a:r>
            <a:r>
              <a:rPr lang="en-US" sz="2800" u="sng" dirty="0">
                <a:effectLst/>
                <a:latin typeface="Arial" panose="020B0604020202020204" pitchFamily="34" charset="0"/>
                <a:ea typeface="Times New Roman" panose="02020603050405020304" pitchFamily="18" charset="0"/>
                <a:cs typeface="Times New Roman" panose="02020603050405020304" pitchFamily="18" charset="0"/>
              </a:rPr>
              <a:t>72</a:t>
            </a:r>
            <a:r>
              <a:rPr lang="en-US" sz="2800" u="sng" dirty="0">
                <a:effectLst/>
                <a:latin typeface="Arial" panose="020B0604020202020204" pitchFamily="34" charset="0"/>
                <a:ea typeface="Times New Roman" panose="02020603050405020304" pitchFamily="18" charset="0"/>
              </a:rPr>
              <a:t>) hours following admission</a:t>
            </a:r>
            <a:r>
              <a:rPr lang="en-US" sz="2800" u="sng" dirty="0">
                <a:effectLst/>
                <a:latin typeface="Arial" panose="020B0604020202020204" pitchFamily="34" charset="0"/>
                <a:ea typeface="Times New Roman" panose="02020603050405020304" pitchFamily="18" charset="0"/>
                <a:cs typeface="Times New Roman" panose="02020603050405020304" pitchFamily="18" charset="0"/>
              </a:rPr>
              <a:t>.</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8166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50703A-361A-3CEE-94B6-2D8E4F97D33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7AA8268-4B0E-5549-4F6F-907907A58043}"/>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DC11D07A-B464-C4F8-1085-A755DC60BC02}"/>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640320F7-58F0-C43C-BD28-873B620ED538}"/>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6CB9AA0F-E053-0A62-12EF-F7822A56E502}"/>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Sampling of regs changes (physicians) </a:t>
            </a:r>
          </a:p>
        </p:txBody>
      </p:sp>
      <p:sp>
        <p:nvSpPr>
          <p:cNvPr id="13" name="Textbox">
            <a:extLst>
              <a:ext uri="{FF2B5EF4-FFF2-40B4-BE49-F238E27FC236}">
                <a16:creationId xmlns:a16="http://schemas.microsoft.com/office/drawing/2014/main" id="{37641510-E8A2-B073-626F-6E18706C287B}"/>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305517D-2038-AA98-F310-5B671C5C35BE}"/>
              </a:ext>
            </a:extLst>
          </p:cNvPr>
          <p:cNvSpPr txBox="1"/>
          <p:nvPr/>
        </p:nvSpPr>
        <p:spPr>
          <a:xfrm>
            <a:off x="572429" y="2151297"/>
            <a:ext cx="17221200" cy="8418780"/>
          </a:xfrm>
          <a:prstGeom prst="rect">
            <a:avLst/>
          </a:prstGeom>
          <a:noFill/>
        </p:spPr>
        <p:txBody>
          <a:bodyPr wrap="square">
            <a:spAutoFit/>
          </a:bodyPr>
          <a:lstStyle/>
          <a:p>
            <a:pPr marL="0" marR="0">
              <a:lnSpc>
                <a:spcPct val="200000"/>
              </a:lnSpc>
              <a:spcBef>
                <a:spcPts val="0"/>
              </a:spcBef>
              <a:spcAft>
                <a:spcPts val="0"/>
              </a:spcAft>
            </a:pPr>
            <a:r>
              <a:rPr lang="en-US" sz="2800" b="1" dirty="0">
                <a:effectLst/>
                <a:latin typeface="Arial" panose="020B0604020202020204" pitchFamily="34" charset="0"/>
                <a:ea typeface="Calibri" panose="020F0502020204030204" pitchFamily="34" charset="0"/>
              </a:rPr>
              <a:t>IMS Certification:</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(d) A physician shall be: </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highlight>
                  <a:srgbClr val="FFFF00"/>
                </a:highlight>
                <a:latin typeface="Arial" panose="020B0604020202020204" pitchFamily="34" charset="0"/>
                <a:ea typeface="Calibri" panose="020F0502020204030204" pitchFamily="34" charset="0"/>
              </a:rPr>
              <a:t>(1) Available for consultation either in person or by telephone at all times; and </a:t>
            </a:r>
            <a:endParaRPr lang="en-US" sz="2800" dirty="0">
              <a:effectLst/>
              <a:highlight>
                <a:srgbClr val="FFFF00"/>
              </a:highligh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(2) </a:t>
            </a:r>
            <a:r>
              <a:rPr lang="en-US" sz="2800" u="sng" dirty="0">
                <a:effectLst/>
                <a:highlight>
                  <a:srgbClr val="FFFF00"/>
                </a:highlight>
                <a:latin typeface="Arial" panose="020B0604020202020204" pitchFamily="34" charset="0"/>
                <a:ea typeface="Calibri" panose="020F0502020204030204" pitchFamily="34" charset="0"/>
              </a:rPr>
              <a:t>Responsible for the supervision of HCPs that are not physicians </a:t>
            </a:r>
            <a:r>
              <a:rPr lang="en-US" sz="2800" u="sng" dirty="0">
                <a:effectLst/>
                <a:latin typeface="Arial" panose="020B0604020202020204" pitchFamily="34" charset="0"/>
                <a:ea typeface="Calibri" panose="020F0502020204030204" pitchFamily="34" charset="0"/>
              </a:rPr>
              <a:t>which shall include reviewing, signing, and dating resident records within seven (7) days of treatment provided by HCPs that are not physicians .</a:t>
            </a: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r>
              <a:rPr lang="en-US" sz="2800" u="sng" dirty="0">
                <a:effectLst/>
                <a:latin typeface="Arial" panose="020B0604020202020204" pitchFamily="34" charset="0"/>
                <a:ea typeface="Calibri" panose="020F0502020204030204" pitchFamily="34" charset="0"/>
              </a:rPr>
              <a:t>(e) A HCP that is not a physician shall provide IMS under the supervision of a physician.</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a:p>
            <a:pPr marL="0" marR="0" indent="457200">
              <a:lnSpc>
                <a:spcPct val="20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314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9E008A-BE7C-E956-654A-ABB91EBC07ED}"/>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F0E825D-E350-D4F2-8D8B-F77D02709D34}"/>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306EB1EC-5A22-9ACF-758B-614B845886B9}"/>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9AA25607-4D09-695E-6F16-2F90EF3740CB}"/>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83C8E594-69CE-77AF-FB6F-DF738408CB05}"/>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72EB9155-977C-5592-C9F0-22D3D4BE4016}"/>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D8AE192C-0EF2-C491-2B61-B7F0D398C416}"/>
              </a:ext>
            </a:extLst>
          </p:cNvPr>
          <p:cNvSpPr txBox="1"/>
          <p:nvPr/>
        </p:nvSpPr>
        <p:spPr>
          <a:xfrm rot="21584867">
            <a:off x="-2053195" y="4106040"/>
            <a:ext cx="13334895" cy="1938992"/>
          </a:xfrm>
          <a:prstGeom prst="rect">
            <a:avLst/>
          </a:prstGeom>
          <a:noFill/>
          <a:ln>
            <a:noFill/>
          </a:ln>
          <a:effectLst/>
        </p:spPr>
        <p:txBody>
          <a:bodyPr wrap="square" rtlCol="0">
            <a:spAutoFit/>
          </a:bodyPr>
          <a:lstStyle/>
          <a:p>
            <a:pPr algn="r"/>
            <a:r>
              <a:rPr lang="en-US" sz="12000" b="1" spc="-450" dirty="0">
                <a:ln w="19050">
                  <a:noFill/>
                  <a:round/>
                </a:ln>
                <a:latin typeface="Century Gothic" panose="020B0502020202020204" pitchFamily="34" charset="0"/>
                <a:ea typeface="Tahoma" panose="020B0604030504040204" pitchFamily="34" charset="0"/>
                <a:cs typeface="Tahoma" panose="020B0604030504040204" pitchFamily="34" charset="0"/>
              </a:rPr>
              <a:t>Upcoming</a:t>
            </a:r>
          </a:p>
        </p:txBody>
      </p:sp>
      <p:sp>
        <p:nvSpPr>
          <p:cNvPr id="10" name="TextBox 9">
            <a:extLst>
              <a:ext uri="{FF2B5EF4-FFF2-40B4-BE49-F238E27FC236}">
                <a16:creationId xmlns:a16="http://schemas.microsoft.com/office/drawing/2014/main" id="{36122EBB-13E0-E248-7ED1-233A97F408EE}"/>
              </a:ext>
            </a:extLst>
          </p:cNvPr>
          <p:cNvSpPr txBox="1"/>
          <p:nvPr/>
        </p:nvSpPr>
        <p:spPr>
          <a:xfrm rot="21584867">
            <a:off x="841038" y="1146285"/>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Other Regulation Packages</a:t>
            </a:r>
          </a:p>
        </p:txBody>
      </p:sp>
      <p:sp>
        <p:nvSpPr>
          <p:cNvPr id="11" name="TextBox 10">
            <a:extLst>
              <a:ext uri="{FF2B5EF4-FFF2-40B4-BE49-F238E27FC236}">
                <a16:creationId xmlns:a16="http://schemas.microsoft.com/office/drawing/2014/main" id="{E8DBBD6F-8F14-8809-C218-556CE5731439}"/>
              </a:ext>
            </a:extLst>
          </p:cNvPr>
          <p:cNvSpPr txBox="1"/>
          <p:nvPr/>
        </p:nvSpPr>
        <p:spPr>
          <a:xfrm rot="21584867">
            <a:off x="12042593" y="1306897"/>
            <a:ext cx="6702369" cy="733534"/>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a:t>
            </a:r>
          </a:p>
        </p:txBody>
      </p:sp>
      <p:sp>
        <p:nvSpPr>
          <p:cNvPr id="12" name="TextBox 11">
            <a:extLst>
              <a:ext uri="{FF2B5EF4-FFF2-40B4-BE49-F238E27FC236}">
                <a16:creationId xmlns:a16="http://schemas.microsoft.com/office/drawing/2014/main" id="{C98A286F-B8F4-941A-DA60-B1F0195D3530}"/>
              </a:ext>
            </a:extLst>
          </p:cNvPr>
          <p:cNvSpPr txBox="1"/>
          <p:nvPr/>
        </p:nvSpPr>
        <p:spPr>
          <a:xfrm rot="21584867">
            <a:off x="12344288" y="4943293"/>
            <a:ext cx="5943544" cy="2015936"/>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lumMod val="95000"/>
                  </a:schemeClr>
                </a:solidFill>
                <a:ea typeface="Tahoma" panose="020B0604030504040204" pitchFamily="34" charset="0"/>
                <a:cs typeface="Helvetica" panose="020B0604020202020204" pitchFamily="34" charset="0"/>
              </a:rPr>
              <a:t>Counselor and Outpatient Certification</a:t>
            </a:r>
          </a:p>
        </p:txBody>
      </p:sp>
      <p:sp>
        <p:nvSpPr>
          <p:cNvPr id="13" name="Textbox">
            <a:extLst>
              <a:ext uri="{FF2B5EF4-FFF2-40B4-BE49-F238E27FC236}">
                <a16:creationId xmlns:a16="http://schemas.microsoft.com/office/drawing/2014/main" id="{4DE95669-B895-130C-19E6-984C0951193B}"/>
              </a:ext>
            </a:extLst>
          </p:cNvPr>
          <p:cNvSpPr txBox="1"/>
          <p:nvPr/>
        </p:nvSpPr>
        <p:spPr>
          <a:xfrm>
            <a:off x="4572000" y="6057900"/>
            <a:ext cx="6705600" cy="1246495"/>
          </a:xfrm>
          <a:prstGeom prst="rect">
            <a:avLst/>
          </a:prstGeom>
          <a:noFill/>
        </p:spPr>
        <p:txBody>
          <a:bodyPr wrap="square" rtlCol="0">
            <a:spAutoFit/>
          </a:bodyPr>
          <a:lstStyle/>
          <a:p>
            <a:pPr algn="r">
              <a:lnSpc>
                <a:spcPts val="3000"/>
              </a:lnSpc>
            </a:pPr>
            <a:r>
              <a:rPr lang="en-US" sz="2800" dirty="0">
                <a:latin typeface="Calibri" panose="020F0502020204030204" pitchFamily="34" charset="0"/>
                <a:cs typeface="Calibri" panose="020F0502020204030204" pitchFamily="34" charset="0"/>
              </a:rPr>
              <a:t>Drafts of counselor and outpatient certification are being developed. The timeline is unknown</a:t>
            </a: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958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3.33333E-6 0.38518 " pathEditMode="relative" rAng="0" ptsTypes="AA">
                                      <p:cBhvr>
                                        <p:cTn id="16" dur="500" fill="hold"/>
                                        <p:tgtEl>
                                          <p:spTgt spid="4"/>
                                        </p:tgtEl>
                                        <p:attrNameLst>
                                          <p:attrName>ppt_x</p:attrName>
                                          <p:attrName>ppt_y</p:attrName>
                                        </p:attrNameLst>
                                      </p:cBhvr>
                                      <p:rCtr x="0" y="19259"/>
                                    </p:animMotion>
                                  </p:childTnLst>
                                </p:cTn>
                              </p:par>
                              <p:par>
                                <p:cTn id="17" presetID="2" presetClass="entr" presetSubtype="8" decel="60000" fill="hold" grpId="0" nodeType="withEffect">
                                  <p:stCondLst>
                                    <p:cond delay="7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100" fill="hold"/>
                                        <p:tgtEl>
                                          <p:spTgt spid="3"/>
                                        </p:tgtEl>
                                        <p:attrNameLst>
                                          <p:attrName>ppt_x</p:attrName>
                                        </p:attrNameLst>
                                      </p:cBhvr>
                                      <p:tavLst>
                                        <p:tav tm="0">
                                          <p:val>
                                            <p:strVal val="0-#ppt_w/2"/>
                                          </p:val>
                                        </p:tav>
                                        <p:tav tm="100000">
                                          <p:val>
                                            <p:strVal val="#ppt_x"/>
                                          </p:val>
                                        </p:tav>
                                      </p:tavLst>
                                    </p:anim>
                                    <p:anim calcmode="lin" valueType="num">
                                      <p:cBhvr additive="base">
                                        <p:cTn id="20" dur="1100" fill="hold"/>
                                        <p:tgtEl>
                                          <p:spTgt spid="3"/>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3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par>
                                <p:cTn id="27" presetID="22" presetClass="entr" presetSubtype="1" fill="hold" grpId="0" nodeType="withEffect">
                                  <p:stCondLst>
                                    <p:cond delay="160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par>
                                <p:cTn id="30" presetID="10" presetClass="entr" presetSubtype="0" fill="hold" grpId="0" nodeType="withEffect">
                                  <p:stCondLst>
                                    <p:cond delay="18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3" grpId="0"/>
      <p:bldP spid="10" grpId="0"/>
      <p:bldP spid="11" grpId="0"/>
      <p:bldP spid="1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3C8E93-B6B8-076E-1D12-3D422901E131}"/>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E634F6E-A6E1-FD82-B090-7A583B38AA4F}"/>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B1F2CA87-CE92-8363-D999-94A44D1C4503}"/>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7A906389-19CD-4CC5-1CC9-89F209896B52}"/>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CE13B51E-58F8-8D70-1BE2-2728C905900B}"/>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DF3B93D9-2C1A-7D5D-83D4-06561E016C60}"/>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71A5D1E9-D593-695B-6C05-5C5E2A92CB8C}"/>
              </a:ext>
            </a:extLst>
          </p:cNvPr>
          <p:cNvSpPr txBox="1"/>
          <p:nvPr/>
        </p:nvSpPr>
        <p:spPr>
          <a:xfrm rot="21584867">
            <a:off x="-4034396" y="3919321"/>
            <a:ext cx="13334895" cy="1938992"/>
          </a:xfrm>
          <a:prstGeom prst="rect">
            <a:avLst/>
          </a:prstGeom>
          <a:noFill/>
          <a:ln>
            <a:noFill/>
          </a:ln>
          <a:effectLst/>
        </p:spPr>
        <p:txBody>
          <a:bodyPr wrap="square" rtlCol="0">
            <a:spAutoFit/>
          </a:bodyPr>
          <a:lstStyle/>
          <a:p>
            <a:pPr algn="r"/>
            <a:r>
              <a:rPr lang="en-US" sz="12000" b="1" spc="-450" dirty="0">
                <a:ln w="19050">
                  <a:noFill/>
                  <a:round/>
                </a:ln>
                <a:latin typeface="Century Gothic" panose="020B0502020202020204" pitchFamily="34" charset="0"/>
                <a:ea typeface="Tahoma" panose="020B0604030504040204" pitchFamily="34" charset="0"/>
                <a:cs typeface="Tahoma" panose="020B0604030504040204" pitchFamily="34" charset="0"/>
              </a:rPr>
              <a:t>Archive:</a:t>
            </a:r>
          </a:p>
        </p:txBody>
      </p:sp>
      <p:sp>
        <p:nvSpPr>
          <p:cNvPr id="10" name="TextBox 9">
            <a:extLst>
              <a:ext uri="{FF2B5EF4-FFF2-40B4-BE49-F238E27FC236}">
                <a16:creationId xmlns:a16="http://schemas.microsoft.com/office/drawing/2014/main" id="{40C8E3C8-0EC1-AF42-8E87-C5906542C230}"/>
              </a:ext>
            </a:extLst>
          </p:cNvPr>
          <p:cNvSpPr txBox="1"/>
          <p:nvPr/>
        </p:nvSpPr>
        <p:spPr>
          <a:xfrm rot="21584867">
            <a:off x="841038" y="1146285"/>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Read you BHINs</a:t>
            </a:r>
          </a:p>
        </p:txBody>
      </p:sp>
      <p:sp>
        <p:nvSpPr>
          <p:cNvPr id="11" name="TextBox 10">
            <a:extLst>
              <a:ext uri="{FF2B5EF4-FFF2-40B4-BE49-F238E27FC236}">
                <a16:creationId xmlns:a16="http://schemas.microsoft.com/office/drawing/2014/main" id="{C38B9517-D191-F96E-9F4A-93846F157E71}"/>
              </a:ext>
            </a:extLst>
          </p:cNvPr>
          <p:cNvSpPr txBox="1"/>
          <p:nvPr/>
        </p:nvSpPr>
        <p:spPr>
          <a:xfrm rot="21584867">
            <a:off x="12042593" y="1306897"/>
            <a:ext cx="6702369" cy="733534"/>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They Matter!!</a:t>
            </a:r>
          </a:p>
        </p:txBody>
      </p:sp>
      <p:sp>
        <p:nvSpPr>
          <p:cNvPr id="13" name="Textbox">
            <a:extLst>
              <a:ext uri="{FF2B5EF4-FFF2-40B4-BE49-F238E27FC236}">
                <a16:creationId xmlns:a16="http://schemas.microsoft.com/office/drawing/2014/main" id="{DE237659-ED6D-4457-57D6-FE5487A0EFFE}"/>
              </a:ext>
            </a:extLst>
          </p:cNvPr>
          <p:cNvSpPr txBox="1"/>
          <p:nvPr/>
        </p:nvSpPr>
        <p:spPr>
          <a:xfrm>
            <a:off x="381000" y="6057900"/>
            <a:ext cx="10134326" cy="3785652"/>
          </a:xfrm>
          <a:prstGeom prst="rect">
            <a:avLst/>
          </a:prstGeom>
          <a:noFill/>
        </p:spPr>
        <p:txBody>
          <a:bodyPr wrap="square" rtlCol="0">
            <a:spAutoFit/>
          </a:bodyPr>
          <a:lstStyle/>
          <a:p>
            <a:pPr algn="r"/>
            <a:r>
              <a:rPr lang="en-US" sz="6000" b="1" dirty="0">
                <a:latin typeface="Calibri" panose="020F0502020204030204" pitchFamily="34" charset="0"/>
                <a:cs typeface="Calibri" panose="020F0502020204030204" pitchFamily="34" charset="0"/>
              </a:rPr>
              <a:t>https://www.dhcs.ca.gov/formsandpubs/Pages/Behavioral_Health_Information_Notice.aspx</a:t>
            </a:r>
            <a:r>
              <a:rPr lang="en-US" sz="6000" b="1" dirty="0">
                <a:ln w="15875">
                  <a:noFill/>
                  <a:round/>
                </a:ln>
                <a:latin typeface="Calibri" panose="020F0502020204030204" pitchFamily="34" charset="0"/>
                <a:cs typeface="Calibri" panose="020F0502020204030204" pitchFamily="34" charset="0"/>
              </a:rPr>
              <a:t>. </a:t>
            </a:r>
            <a:endParaRPr lang="en-US" sz="6000" b="1"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807BC4C-3685-3787-F9DC-78E9A45CC7A6}"/>
              </a:ext>
            </a:extLst>
          </p:cNvPr>
          <p:cNvPicPr>
            <a:picLocks noChangeAspect="1"/>
          </p:cNvPicPr>
          <p:nvPr/>
        </p:nvPicPr>
        <p:blipFill>
          <a:blip r:embed="rId2"/>
          <a:stretch>
            <a:fillRect/>
          </a:stretch>
        </p:blipFill>
        <p:spPr>
          <a:xfrm>
            <a:off x="10857410" y="4419416"/>
            <a:ext cx="7811590" cy="5382376"/>
          </a:xfrm>
          <a:prstGeom prst="rect">
            <a:avLst/>
          </a:prstGeom>
        </p:spPr>
      </p:pic>
    </p:spTree>
    <p:extLst>
      <p:ext uri="{BB962C8B-B14F-4D97-AF65-F5344CB8AC3E}">
        <p14:creationId xmlns:p14="http://schemas.microsoft.com/office/powerpoint/2010/main" val="397088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3.33333E-6 0.38518 " pathEditMode="relative" rAng="0" ptsTypes="AA">
                                      <p:cBhvr>
                                        <p:cTn id="16" dur="500" fill="hold"/>
                                        <p:tgtEl>
                                          <p:spTgt spid="4"/>
                                        </p:tgtEl>
                                        <p:attrNameLst>
                                          <p:attrName>ppt_x</p:attrName>
                                          <p:attrName>ppt_y</p:attrName>
                                        </p:attrNameLst>
                                      </p:cBhvr>
                                      <p:rCtr x="0" y="19259"/>
                                    </p:animMotion>
                                  </p:childTnLst>
                                </p:cTn>
                              </p:par>
                              <p:par>
                                <p:cTn id="17" presetID="2" presetClass="entr" presetSubtype="8" decel="60000" fill="hold" grpId="0" nodeType="withEffect">
                                  <p:stCondLst>
                                    <p:cond delay="7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100" fill="hold"/>
                                        <p:tgtEl>
                                          <p:spTgt spid="3"/>
                                        </p:tgtEl>
                                        <p:attrNameLst>
                                          <p:attrName>ppt_x</p:attrName>
                                        </p:attrNameLst>
                                      </p:cBhvr>
                                      <p:tavLst>
                                        <p:tav tm="0">
                                          <p:val>
                                            <p:strVal val="0-#ppt_w/2"/>
                                          </p:val>
                                        </p:tav>
                                        <p:tav tm="100000">
                                          <p:val>
                                            <p:strVal val="#ppt_x"/>
                                          </p:val>
                                        </p:tav>
                                      </p:tavLst>
                                    </p:anim>
                                    <p:anim calcmode="lin" valueType="num">
                                      <p:cBhvr additive="base">
                                        <p:cTn id="20" dur="1100" fill="hold"/>
                                        <p:tgtEl>
                                          <p:spTgt spid="3"/>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3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par>
                                <p:cTn id="27" presetID="10" presetClass="entr" presetSubtype="0" fill="hold" grpId="0" nodeType="withEffect">
                                  <p:stCondLst>
                                    <p:cond delay="18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3" grpId="0"/>
      <p:bldP spid="10" grpId="0"/>
      <p:bldP spid="11"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E41EE5-0174-0E9F-DB93-F31F68FF4227}"/>
            </a:ext>
          </a:extLst>
        </p:cNvPr>
        <p:cNvGrpSpPr/>
        <p:nvPr/>
      </p:nvGrpSpPr>
      <p:grpSpPr>
        <a:xfrm>
          <a:off x="0" y="0"/>
          <a:ext cx="0" cy="0"/>
          <a:chOff x="0" y="0"/>
          <a:chExt cx="0" cy="0"/>
        </a:xfrm>
      </p:grpSpPr>
      <p:sp>
        <p:nvSpPr>
          <p:cNvPr id="6" name="Freeform 5">
            <a:extLst>
              <a:ext uri="{FF2B5EF4-FFF2-40B4-BE49-F238E27FC236}">
                <a16:creationId xmlns:a16="http://schemas.microsoft.com/office/drawing/2014/main" id="{4B5CA1CE-768B-E88C-465D-0ACACF30423B}"/>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3CA59863-06D2-4908-03B0-631E8B2FB0EF}"/>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93" name="TextBox 92">
            <a:extLst>
              <a:ext uri="{FF2B5EF4-FFF2-40B4-BE49-F238E27FC236}">
                <a16:creationId xmlns:a16="http://schemas.microsoft.com/office/drawing/2014/main" id="{7FE7D4A1-D801-AE8F-99F4-4834B94344FE}"/>
              </a:ext>
            </a:extLst>
          </p:cNvPr>
          <p:cNvSpPr txBox="1"/>
          <p:nvPr/>
        </p:nvSpPr>
        <p:spPr>
          <a:xfrm rot="21584867">
            <a:off x="2140145" y="1046036"/>
            <a:ext cx="7883298" cy="2990562"/>
          </a:xfrm>
          <a:prstGeom prst="rect">
            <a:avLst/>
          </a:prstGeom>
          <a:noFill/>
          <a:ln>
            <a:noFill/>
          </a:ln>
          <a:effectLst/>
        </p:spPr>
        <p:txBody>
          <a:bodyPr wrap="square" rtlCol="0">
            <a:spAutoFit/>
          </a:bodyPr>
          <a:lstStyle/>
          <a:p>
            <a:pPr>
              <a:lnSpc>
                <a:spcPts val="11250"/>
              </a:lnSpc>
            </a:pPr>
            <a:r>
              <a:rPr lang="en-US" sz="11250" b="1"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YOUR </a:t>
            </a:r>
          </a:p>
          <a:p>
            <a:pPr>
              <a:lnSpc>
                <a:spcPts val="11250"/>
              </a:lnSpc>
            </a:pPr>
            <a:r>
              <a:rPr lang="en-US" sz="11250" b="1"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POINTS</a:t>
            </a:r>
          </a:p>
        </p:txBody>
      </p:sp>
      <p:sp>
        <p:nvSpPr>
          <p:cNvPr id="30" name="Callout Text" hidden="1">
            <a:extLst>
              <a:ext uri="{FF2B5EF4-FFF2-40B4-BE49-F238E27FC236}">
                <a16:creationId xmlns:a16="http://schemas.microsoft.com/office/drawing/2014/main" id="{4808DD9F-86D4-2D3D-E3E3-20AE885A7172}"/>
              </a:ext>
            </a:extLst>
          </p:cNvPr>
          <p:cNvSpPr/>
          <p:nvPr/>
        </p:nvSpPr>
        <p:spPr>
          <a:xfrm>
            <a:off x="9029700" y="571500"/>
            <a:ext cx="5029200" cy="2168430"/>
          </a:xfrm>
          <a:prstGeom prst="wedgeRectCallout">
            <a:avLst>
              <a:gd name="adj1" fmla="val -57999"/>
              <a:gd name="adj2" fmla="val 120490"/>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CLICK IN ANY OF THESE TEXT BOXES TO CHANGE THE TEXT SEEN IN THIS TEMPLATE. CUSTOMIZE IT TO FIT YOUR PERSONAL NEEDS.</a:t>
            </a:r>
            <a:endParaRPr lang="en-US" sz="2400" dirty="0">
              <a:solidFill>
                <a:schemeClr val="accent2"/>
              </a:solidFill>
            </a:endParaRPr>
          </a:p>
        </p:txBody>
      </p:sp>
      <p:sp>
        <p:nvSpPr>
          <p:cNvPr id="107" name="Callout Text" hidden="1">
            <a:extLst>
              <a:ext uri="{FF2B5EF4-FFF2-40B4-BE49-F238E27FC236}">
                <a16:creationId xmlns:a16="http://schemas.microsoft.com/office/drawing/2014/main" id="{500D69F3-1046-6A94-8F7C-F7F796FFF4EB}"/>
              </a:ext>
            </a:extLst>
          </p:cNvPr>
          <p:cNvSpPr/>
          <p:nvPr/>
        </p:nvSpPr>
        <p:spPr>
          <a:xfrm>
            <a:off x="12687300" y="3314700"/>
            <a:ext cx="5029200" cy="1943100"/>
          </a:xfrm>
          <a:prstGeom prst="wedgeRectCallout">
            <a:avLst>
              <a:gd name="adj1" fmla="val -1246"/>
              <a:gd name="adj2" fmla="val -118941"/>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CHANGE OUT THIS ICON FOR SOMETHING ELSE. RIGHT CLICK AND CHOOSE “CHANGE GRAPHIC” FROM “A FILE.”</a:t>
            </a:r>
            <a:endParaRPr lang="en-US" sz="2400" dirty="0">
              <a:solidFill>
                <a:schemeClr val="accent2"/>
              </a:solidFill>
            </a:endParaRPr>
          </a:p>
        </p:txBody>
      </p:sp>
      <p:pic>
        <p:nvPicPr>
          <p:cNvPr id="17" name="Picture Placeholder 16">
            <a:extLst>
              <a:ext uri="{FF2B5EF4-FFF2-40B4-BE49-F238E27FC236}">
                <a16:creationId xmlns:a16="http://schemas.microsoft.com/office/drawing/2014/main" id="{A2FB5A0E-2A74-D35B-748D-4CD8E5EFA83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3990" b="23990"/>
          <a:stretch/>
        </p:blipFill>
        <p:spPr>
          <a:xfrm>
            <a:off x="76200" y="215996"/>
            <a:ext cx="13182601" cy="3572060"/>
          </a:xfrm>
        </p:spPr>
      </p:pic>
      <p:sp>
        <p:nvSpPr>
          <p:cNvPr id="25" name="Rectangle: Rounded Corners 24">
            <a:extLst>
              <a:ext uri="{FF2B5EF4-FFF2-40B4-BE49-F238E27FC236}">
                <a16:creationId xmlns:a16="http://schemas.microsoft.com/office/drawing/2014/main" id="{EE9EDB4C-FF4B-6D6C-98CC-208B9F0B3061}"/>
              </a:ext>
            </a:extLst>
          </p:cNvPr>
          <p:cNvSpPr/>
          <p:nvPr/>
        </p:nvSpPr>
        <p:spPr>
          <a:xfrm>
            <a:off x="-3086766" y="4155306"/>
            <a:ext cx="6781800" cy="15621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27" name="TextBox 26">
            <a:extLst>
              <a:ext uri="{FF2B5EF4-FFF2-40B4-BE49-F238E27FC236}">
                <a16:creationId xmlns:a16="http://schemas.microsoft.com/office/drawing/2014/main" id="{C8EA5673-FC55-0C67-1473-54386ABC99B6}"/>
              </a:ext>
            </a:extLst>
          </p:cNvPr>
          <p:cNvSpPr txBox="1"/>
          <p:nvPr/>
        </p:nvSpPr>
        <p:spPr>
          <a:xfrm rot="21584867">
            <a:off x="4042813" y="3982129"/>
            <a:ext cx="11501303" cy="1938992"/>
          </a:xfrm>
          <a:prstGeom prst="rect">
            <a:avLst/>
          </a:prstGeom>
          <a:noFill/>
          <a:ln>
            <a:noFill/>
          </a:ln>
          <a:effectLst/>
        </p:spPr>
        <p:txBody>
          <a:bodyPr wrap="square" rtlCol="0">
            <a:spAutoFit/>
          </a:bodyPr>
          <a:lstStyle/>
          <a:p>
            <a:r>
              <a:rPr lang="en-US" sz="12000" b="1" spc="-450" dirty="0">
                <a:ln w="19050">
                  <a:noFill/>
                  <a:round/>
                </a:ln>
                <a:latin typeface="Century Gothic" panose="020B0502020202020204" pitchFamily="34" charset="0"/>
                <a:ea typeface="Tahoma" panose="020B0604030504040204" pitchFamily="34" charset="0"/>
                <a:cs typeface="Tahoma" panose="020B0604030504040204" pitchFamily="34" charset="0"/>
              </a:rPr>
              <a:t>Wage-</a:t>
            </a:r>
            <a:r>
              <a:rPr lang="en-US" sz="12000" b="1" spc="-450" dirty="0" err="1">
                <a:ln w="19050">
                  <a:noFill/>
                  <a:round/>
                </a:ln>
                <a:latin typeface="Century Gothic" panose="020B0502020202020204" pitchFamily="34" charset="0"/>
                <a:ea typeface="Tahoma" panose="020B0604030504040204" pitchFamily="34" charset="0"/>
                <a:cs typeface="Tahoma" panose="020B0604030504040204" pitchFamily="34" charset="0"/>
              </a:rPr>
              <a:t>flation</a:t>
            </a:r>
            <a:endParaRPr lang="en-US" sz="12000" b="1" spc="-450" dirty="0">
              <a:ln w="19050">
                <a:noFill/>
                <a:round/>
              </a:ln>
              <a:latin typeface="Century Gothic" panose="020B0502020202020204" pitchFamily="34" charset="0"/>
              <a:ea typeface="Tahoma" panose="020B0604030504040204" pitchFamily="34" charset="0"/>
              <a:cs typeface="Tahoma" panose="020B0604030504040204" pitchFamily="34" charset="0"/>
            </a:endParaRPr>
          </a:p>
        </p:txBody>
      </p:sp>
      <p:sp>
        <p:nvSpPr>
          <p:cNvPr id="28" name="Textbox">
            <a:extLst>
              <a:ext uri="{FF2B5EF4-FFF2-40B4-BE49-F238E27FC236}">
                <a16:creationId xmlns:a16="http://schemas.microsoft.com/office/drawing/2014/main" id="{0CA5851B-8CED-2028-2109-B046954BFC84}"/>
              </a:ext>
            </a:extLst>
          </p:cNvPr>
          <p:cNvSpPr txBox="1"/>
          <p:nvPr/>
        </p:nvSpPr>
        <p:spPr>
          <a:xfrm>
            <a:off x="698459" y="6233066"/>
            <a:ext cx="14325600" cy="2185214"/>
          </a:xfrm>
          <a:prstGeom prst="rect">
            <a:avLst/>
          </a:prstGeom>
          <a:noFill/>
        </p:spPr>
        <p:txBody>
          <a:bodyPr wrap="square" rtlCol="0">
            <a:spAutoFit/>
          </a:bodyPr>
          <a:lstStyle/>
          <a:p>
            <a:r>
              <a:rPr lang="en-US" dirty="0"/>
              <a:t>A minimum wage increase for health care workers in California went into effect on October 16, 2024. The change was originally slated to take effect this past June, after California enacted </a:t>
            </a:r>
            <a:r>
              <a:rPr lang="en-US" u="sng" dirty="0">
                <a:hlinkClick r:id="rId3"/>
              </a:rPr>
              <a:t>Senate Bill (“SB”) 525</a:t>
            </a:r>
            <a:r>
              <a:rPr lang="en-US" dirty="0"/>
              <a:t> in the fall of 2023. Over the summer </a:t>
            </a:r>
            <a:r>
              <a:rPr lang="en-US" u="sng" dirty="0">
                <a:hlinkClick r:id="rId4"/>
              </a:rPr>
              <a:t>Senate Bill 159</a:t>
            </a:r>
            <a:r>
              <a:rPr lang="en-US" dirty="0"/>
              <a:t> delayed the implementation of the increase due to concerns over the impact on the California budget. </a:t>
            </a:r>
            <a:br>
              <a:rPr lang="en-US" sz="2800" dirty="0"/>
            </a:b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17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3333E-6 1.23457E-6 L -0.29375 1.23457E-6 " pathEditMode="relative" rAng="0" ptsTypes="AA">
                                      <p:cBhvr>
                                        <p:cTn id="6" dur="800" fill="hold"/>
                                        <p:tgtEl>
                                          <p:spTgt spid="17"/>
                                        </p:tgtEl>
                                        <p:attrNameLst>
                                          <p:attrName>ppt_x</p:attrName>
                                          <p:attrName>ppt_y</p:attrName>
                                        </p:attrNameLst>
                                      </p:cBhvr>
                                      <p:rCtr x="-14687" y="0"/>
                                    </p:animMotion>
                                  </p:childTnLst>
                                </p:cTn>
                              </p:par>
                              <p:par>
                                <p:cTn id="7" presetID="2" presetClass="entr" presetSubtype="8" decel="60000" fill="hold" grpId="0" nodeType="withEffect">
                                  <p:stCondLst>
                                    <p:cond delay="700"/>
                                  </p:stCondLst>
                                  <p:childTnLst>
                                    <p:set>
                                      <p:cBhvr>
                                        <p:cTn id="8" dur="1" fill="hold">
                                          <p:stCondLst>
                                            <p:cond delay="0"/>
                                          </p:stCondLst>
                                        </p:cTn>
                                        <p:tgtEl>
                                          <p:spTgt spid="27"/>
                                        </p:tgtEl>
                                        <p:attrNameLst>
                                          <p:attrName>style.visibility</p:attrName>
                                        </p:attrNameLst>
                                      </p:cBhvr>
                                      <p:to>
                                        <p:strVal val="visible"/>
                                      </p:to>
                                    </p:set>
                                    <p:anim calcmode="lin" valueType="num">
                                      <p:cBhvr additive="base">
                                        <p:cTn id="9" dur="1100" fill="hold"/>
                                        <p:tgtEl>
                                          <p:spTgt spid="27"/>
                                        </p:tgtEl>
                                        <p:attrNameLst>
                                          <p:attrName>ppt_x</p:attrName>
                                        </p:attrNameLst>
                                      </p:cBhvr>
                                      <p:tavLst>
                                        <p:tav tm="0">
                                          <p:val>
                                            <p:strVal val="0-#ppt_w/2"/>
                                          </p:val>
                                        </p:tav>
                                        <p:tav tm="100000">
                                          <p:val>
                                            <p:strVal val="#ppt_x"/>
                                          </p:val>
                                        </p:tav>
                                      </p:tavLst>
                                    </p:anim>
                                    <p:anim calcmode="lin" valueType="num">
                                      <p:cBhvr additive="base">
                                        <p:cTn id="10" dur="1100" fill="hold"/>
                                        <p:tgtEl>
                                          <p:spTgt spid="27"/>
                                        </p:tgtEl>
                                        <p:attrNameLst>
                                          <p:attrName>ppt_y</p:attrName>
                                        </p:attrNameLst>
                                      </p:cBhvr>
                                      <p:tavLst>
                                        <p:tav tm="0">
                                          <p:val>
                                            <p:strVal val="#ppt_y"/>
                                          </p:val>
                                        </p:tav>
                                        <p:tav tm="100000">
                                          <p:val>
                                            <p:strVal val="#ppt_y"/>
                                          </p:val>
                                        </p:tav>
                                      </p:tavLst>
                                    </p:anim>
                                  </p:childTnLst>
                                </p:cTn>
                              </p:par>
                              <p:par>
                                <p:cTn id="11" presetID="2" presetClass="entr" presetSubtype="8" decel="60000" fill="hold" grpId="0" nodeType="withEffect">
                                  <p:stCondLst>
                                    <p:cond delay="120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600" fill="hold"/>
                                        <p:tgtEl>
                                          <p:spTgt spid="25"/>
                                        </p:tgtEl>
                                        <p:attrNameLst>
                                          <p:attrName>ppt_x</p:attrName>
                                        </p:attrNameLst>
                                      </p:cBhvr>
                                      <p:tavLst>
                                        <p:tav tm="0">
                                          <p:val>
                                            <p:strVal val="0-#ppt_w/2"/>
                                          </p:val>
                                        </p:tav>
                                        <p:tav tm="100000">
                                          <p:val>
                                            <p:strVal val="#ppt_x"/>
                                          </p:val>
                                        </p:tav>
                                      </p:tavLst>
                                    </p:anim>
                                    <p:anim calcmode="lin" valueType="num">
                                      <p:cBhvr additive="base">
                                        <p:cTn id="14" dur="600" fill="hold"/>
                                        <p:tgtEl>
                                          <p:spTgt spid="25"/>
                                        </p:tgtEl>
                                        <p:attrNameLst>
                                          <p:attrName>ppt_y</p:attrName>
                                        </p:attrNameLst>
                                      </p:cBhvr>
                                      <p:tavLst>
                                        <p:tav tm="0">
                                          <p:val>
                                            <p:strVal val="#ppt_y"/>
                                          </p:val>
                                        </p:tav>
                                        <p:tav tm="100000">
                                          <p:val>
                                            <p:strVal val="#ppt_y"/>
                                          </p:val>
                                        </p:tav>
                                      </p:tavLst>
                                    </p:anim>
                                  </p:childTnLst>
                                </p:cTn>
                              </p:par>
                              <p:par>
                                <p:cTn id="15" presetID="10" presetClass="entr" presetSubtype="0" fill="hold" grpId="0" nodeType="withEffect">
                                  <p:stCondLst>
                                    <p:cond delay="15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630B96-1D80-5DB0-2287-C85CD305042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381BBFF-8FF6-F519-4E43-23D8F2888B3C}"/>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9AF31351-8BBA-09BA-5EC7-D049896AC395}"/>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5B4A8B77-50EE-9B70-EC0A-EBEB8C232AAA}"/>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2105A541-2B92-6BD2-D9B9-6AB3F44D450D}"/>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Wage Progression</a:t>
            </a:r>
          </a:p>
        </p:txBody>
      </p:sp>
      <p:sp>
        <p:nvSpPr>
          <p:cNvPr id="13" name="Textbox">
            <a:extLst>
              <a:ext uri="{FF2B5EF4-FFF2-40B4-BE49-F238E27FC236}">
                <a16:creationId xmlns:a16="http://schemas.microsoft.com/office/drawing/2014/main" id="{133A64C0-C50E-9714-A1F3-A1D7E19E229D}"/>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390E404-B808-4DD6-7E57-FACDF891ADB7}"/>
              </a:ext>
            </a:extLst>
          </p:cNvPr>
          <p:cNvPicPr>
            <a:picLocks noChangeAspect="1"/>
          </p:cNvPicPr>
          <p:nvPr/>
        </p:nvPicPr>
        <p:blipFill>
          <a:blip r:embed="rId2"/>
          <a:stretch>
            <a:fillRect/>
          </a:stretch>
        </p:blipFill>
        <p:spPr>
          <a:xfrm>
            <a:off x="2514600" y="2315513"/>
            <a:ext cx="11924071" cy="7799874"/>
          </a:xfrm>
          <a:prstGeom prst="rect">
            <a:avLst/>
          </a:prstGeom>
        </p:spPr>
      </p:pic>
    </p:spTree>
    <p:extLst>
      <p:ext uri="{BB962C8B-B14F-4D97-AF65-F5344CB8AC3E}">
        <p14:creationId xmlns:p14="http://schemas.microsoft.com/office/powerpoint/2010/main" val="114976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584F81-7488-56F1-2A2E-0829D656392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A12E6CC-5CA0-4488-17EE-6F8F1443B5DB}"/>
              </a:ext>
            </a:extLst>
          </p:cNvPr>
          <p:cNvSpPr/>
          <p:nvPr/>
        </p:nvSpPr>
        <p:spPr>
          <a:xfrm>
            <a:off x="76200" y="288026"/>
            <a:ext cx="18135600" cy="1999684"/>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159E8E3B-BF8E-704B-A1AF-3CCB18E4AD63}"/>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35FA19B8-D122-4B6F-BA39-A8DFE018BD7B}"/>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3" name="TextBox 2">
            <a:extLst>
              <a:ext uri="{FF2B5EF4-FFF2-40B4-BE49-F238E27FC236}">
                <a16:creationId xmlns:a16="http://schemas.microsoft.com/office/drawing/2014/main" id="{E20E729D-2836-86EF-76C0-904504DD72F0}"/>
              </a:ext>
            </a:extLst>
          </p:cNvPr>
          <p:cNvSpPr txBox="1"/>
          <p:nvPr/>
        </p:nvSpPr>
        <p:spPr>
          <a:xfrm rot="21584867">
            <a:off x="460019" y="721947"/>
            <a:ext cx="19415253" cy="1107996"/>
          </a:xfrm>
          <a:prstGeom prst="rect">
            <a:avLst/>
          </a:prstGeom>
          <a:noFill/>
          <a:ln>
            <a:noFill/>
          </a:ln>
          <a:effectLst/>
        </p:spPr>
        <p:txBody>
          <a:bodyPr wrap="square" rtlCol="0">
            <a:spAutoFit/>
          </a:bodyPr>
          <a:lstStyle/>
          <a:p>
            <a:r>
              <a:rPr lang="en-US" sz="6600" b="1" dirty="0">
                <a:ln w="19050">
                  <a:noFill/>
                  <a:round/>
                </a:ln>
                <a:latin typeface="Century Gothic" panose="020B0502020202020204" pitchFamily="34" charset="0"/>
                <a:ea typeface="Tahoma" panose="020B0604030504040204" pitchFamily="34" charset="0"/>
                <a:cs typeface="Tahoma" panose="020B0604030504040204" pitchFamily="34" charset="0"/>
              </a:rPr>
              <a:t>Do these wages apply to you?</a:t>
            </a:r>
          </a:p>
        </p:txBody>
      </p:sp>
      <p:sp>
        <p:nvSpPr>
          <p:cNvPr id="13" name="Textbox">
            <a:extLst>
              <a:ext uri="{FF2B5EF4-FFF2-40B4-BE49-F238E27FC236}">
                <a16:creationId xmlns:a16="http://schemas.microsoft.com/office/drawing/2014/main" id="{34F5C785-D0D9-214F-876F-4F7EBCD0AF83}"/>
              </a:ext>
            </a:extLst>
          </p:cNvPr>
          <p:cNvSpPr txBox="1"/>
          <p:nvPr/>
        </p:nvSpPr>
        <p:spPr>
          <a:xfrm>
            <a:off x="609600" y="2163377"/>
            <a:ext cx="16764000" cy="1031051"/>
          </a:xfrm>
          <a:prstGeom prst="rect">
            <a:avLst/>
          </a:prstGeom>
          <a:noFill/>
        </p:spPr>
        <p:txBody>
          <a:bodyPr wrap="square" rtlCol="0">
            <a:spAutoFit/>
          </a:bodyPr>
          <a:lstStyle/>
          <a:p>
            <a:endParaRPr lang="en-US" sz="3600" dirty="0"/>
          </a:p>
          <a:p>
            <a:pPr algn="r">
              <a:lnSpc>
                <a:spcPts val="3000"/>
              </a:lnSpc>
            </a:pPr>
            <a:r>
              <a:rPr lang="en-US" sz="2800" dirty="0">
                <a:ln w="15875">
                  <a:noFill/>
                  <a:round/>
                </a:ln>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2DF7C19-4E91-8223-90B1-42F98FA061DA}"/>
              </a:ext>
            </a:extLst>
          </p:cNvPr>
          <p:cNvSpPr txBox="1"/>
          <p:nvPr/>
        </p:nvSpPr>
        <p:spPr>
          <a:xfrm>
            <a:off x="1066800" y="2606884"/>
            <a:ext cx="13845540" cy="6186309"/>
          </a:xfrm>
          <a:prstGeom prst="rect">
            <a:avLst/>
          </a:prstGeom>
          <a:noFill/>
        </p:spPr>
        <p:txBody>
          <a:bodyPr wrap="square">
            <a:spAutoFit/>
          </a:bodyPr>
          <a:lstStyle/>
          <a:p>
            <a:pPr algn="just" fontAlgn="base"/>
            <a:r>
              <a:rPr lang="en-US" sz="3600" b="1" i="0" dirty="0">
                <a:solidFill>
                  <a:srgbClr val="000000"/>
                </a:solidFill>
                <a:effectLst/>
                <a:latin typeface="Arial" panose="020B0604020202020204" pitchFamily="34" charset="0"/>
              </a:rPr>
              <a:t>1182.15.</a:t>
            </a:r>
          </a:p>
          <a:p>
            <a:pPr algn="just" fontAlgn="base"/>
            <a:r>
              <a:rPr lang="en-US" sz="3600" b="0" i="0" dirty="0">
                <a:solidFill>
                  <a:srgbClr val="333333"/>
                </a:solidFill>
                <a:effectLst/>
                <a:latin typeface="inherit"/>
              </a:rPr>
              <a:t> (a) The Legislature finds and declares as follows:</a:t>
            </a:r>
          </a:p>
          <a:p>
            <a:pPr algn="just" fontAlgn="base"/>
            <a:r>
              <a:rPr lang="en-US" sz="3600" b="0" i="0" dirty="0">
                <a:solidFill>
                  <a:srgbClr val="333333"/>
                </a:solidFill>
                <a:effectLst/>
                <a:latin typeface="inherit"/>
              </a:rPr>
              <a:t>(1) </a:t>
            </a:r>
            <a:r>
              <a:rPr lang="en-US" sz="3600" b="1" i="0" dirty="0">
                <a:solidFill>
                  <a:srgbClr val="333333"/>
                </a:solidFill>
                <a:effectLst/>
                <a:latin typeface="inherit"/>
              </a:rPr>
              <a:t>Workers in the health care industry,</a:t>
            </a:r>
            <a:r>
              <a:rPr lang="en-US" sz="3600" b="0" i="0" dirty="0">
                <a:solidFill>
                  <a:srgbClr val="333333"/>
                </a:solidFill>
                <a:effectLst/>
                <a:latin typeface="inherit"/>
              </a:rPr>
              <a:t> </a:t>
            </a:r>
            <a:r>
              <a:rPr lang="en-US" sz="3600" b="1" i="0" dirty="0">
                <a:solidFill>
                  <a:srgbClr val="333333"/>
                </a:solidFill>
                <a:effectLst/>
                <a:latin typeface="inherit"/>
              </a:rPr>
              <a:t>including workers </a:t>
            </a:r>
            <a:r>
              <a:rPr lang="en-US" sz="3600" b="0" i="0" dirty="0">
                <a:solidFill>
                  <a:srgbClr val="333333"/>
                </a:solidFill>
                <a:effectLst/>
                <a:latin typeface="inherit"/>
              </a:rPr>
              <a:t>at general acute care hospitals, acute psychiatric hospitals, medical offices and clinics, </a:t>
            </a:r>
            <a:r>
              <a:rPr lang="en-US" sz="3600" b="1" i="0" dirty="0">
                <a:solidFill>
                  <a:srgbClr val="333333"/>
                </a:solidFill>
                <a:effectLst/>
                <a:latin typeface="inherit"/>
              </a:rPr>
              <a:t>behavioral health centers, and residential care centers provide vital health care services to California residents,</a:t>
            </a:r>
            <a:r>
              <a:rPr lang="en-US" sz="3600" b="0" i="0" dirty="0">
                <a:solidFill>
                  <a:srgbClr val="333333"/>
                </a:solidFill>
                <a:effectLst/>
                <a:latin typeface="inherit"/>
              </a:rPr>
              <a:t> including emergency care, labor and delivery, cancer treatments, and primary and specialty care. Similarly, dialysis clinics provide life-preserving care to patients with end-stage renal disease and are part of the continuum of kidney care that also includes hospitals and health systems. Residents and visitors to the state rely on access to this high-quality health care.</a:t>
            </a:r>
          </a:p>
        </p:txBody>
      </p:sp>
    </p:spTree>
    <p:extLst>
      <p:ext uri="{BB962C8B-B14F-4D97-AF65-F5344CB8AC3E}">
        <p14:creationId xmlns:p14="http://schemas.microsoft.com/office/powerpoint/2010/main" val="274659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100" fill="hold"/>
                                        <p:tgtEl>
                                          <p:spTgt spid="3"/>
                                        </p:tgtEl>
                                        <p:attrNameLst>
                                          <p:attrName>ppt_x</p:attrName>
                                        </p:attrNameLst>
                                      </p:cBhvr>
                                      <p:tavLst>
                                        <p:tav tm="0">
                                          <p:val>
                                            <p:strVal val="0-#ppt_w/2"/>
                                          </p:val>
                                        </p:tav>
                                        <p:tav tm="100000">
                                          <p:val>
                                            <p:strVal val="#ppt_x"/>
                                          </p:val>
                                        </p:tav>
                                      </p:tavLst>
                                    </p:anim>
                                    <p:anim calcmode="lin" valueType="num">
                                      <p:cBhvr additive="base">
                                        <p:cTn id="8" dur="11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8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8" decel="6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100" fill="hold"/>
                                        <p:tgtEl>
                                          <p:spTgt spid="2"/>
                                        </p:tgtEl>
                                        <p:attrNameLst>
                                          <p:attrName>ppt_x</p:attrName>
                                        </p:attrNameLst>
                                      </p:cBhvr>
                                      <p:tavLst>
                                        <p:tav tm="0">
                                          <p:val>
                                            <p:strVal val="0-#ppt_w/2"/>
                                          </p:val>
                                        </p:tav>
                                        <p:tav tm="100000">
                                          <p:val>
                                            <p:strVal val="#ppt_x"/>
                                          </p:val>
                                        </p:tav>
                                      </p:tavLst>
                                    </p:anim>
                                    <p:anim calcmode="lin" valueType="num">
                                      <p:cBhvr additive="base">
                                        <p:cTn id="15"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F1BB2A-847E-45F9-DF57-FFB44A665C6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7B6D22D-0CCC-C3FB-A942-C2B9C6127ED0}"/>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F55BCABF-48B0-23B2-A50D-BC252570DFC2}"/>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30D9D4D6-C760-A781-DF40-AF3E74D258E4}"/>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1494D653-5051-CCEC-BB66-F6EE6A412F2A}"/>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E2C69835-D5BE-D2C8-98A1-C1DD14ED4666}"/>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10" name="TextBox 9">
            <a:extLst>
              <a:ext uri="{FF2B5EF4-FFF2-40B4-BE49-F238E27FC236}">
                <a16:creationId xmlns:a16="http://schemas.microsoft.com/office/drawing/2014/main" id="{2FA6B403-62DA-B321-FBF1-750B1B3CF55A}"/>
              </a:ext>
            </a:extLst>
          </p:cNvPr>
          <p:cNvSpPr txBox="1"/>
          <p:nvPr/>
        </p:nvSpPr>
        <p:spPr>
          <a:xfrm rot="21584867">
            <a:off x="2517437" y="440380"/>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2025-2026 Session</a:t>
            </a:r>
          </a:p>
        </p:txBody>
      </p:sp>
      <p:sp>
        <p:nvSpPr>
          <p:cNvPr id="11" name="TextBox 10">
            <a:extLst>
              <a:ext uri="{FF2B5EF4-FFF2-40B4-BE49-F238E27FC236}">
                <a16:creationId xmlns:a16="http://schemas.microsoft.com/office/drawing/2014/main" id="{46233958-6FD1-0E74-1247-3B9682DCC8D4}"/>
              </a:ext>
            </a:extLst>
          </p:cNvPr>
          <p:cNvSpPr txBox="1"/>
          <p:nvPr/>
        </p:nvSpPr>
        <p:spPr>
          <a:xfrm rot="21584867">
            <a:off x="12042593" y="986297"/>
            <a:ext cx="6702369" cy="1374735"/>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Still a </a:t>
            </a:r>
          </a:p>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defensive year</a:t>
            </a:r>
          </a:p>
        </p:txBody>
      </p:sp>
      <p:sp>
        <p:nvSpPr>
          <p:cNvPr id="13" name="Textbox">
            <a:extLst>
              <a:ext uri="{FF2B5EF4-FFF2-40B4-BE49-F238E27FC236}">
                <a16:creationId xmlns:a16="http://schemas.microsoft.com/office/drawing/2014/main" id="{06BA8DA9-B6FB-D3C1-286F-B4D68F26FC76}"/>
              </a:ext>
            </a:extLst>
          </p:cNvPr>
          <p:cNvSpPr txBox="1"/>
          <p:nvPr/>
        </p:nvSpPr>
        <p:spPr>
          <a:xfrm>
            <a:off x="1219200" y="4229101"/>
            <a:ext cx="12697096" cy="5319598"/>
          </a:xfrm>
          <a:prstGeom prst="rect">
            <a:avLst/>
          </a:prstGeom>
          <a:noFill/>
        </p:spPr>
        <p:txBody>
          <a:bodyPr wrap="square" rtlCol="0">
            <a:spAutoFit/>
          </a:bodyPr>
          <a:lstStyle/>
          <a:p>
            <a:pPr marL="571500" indent="-571500">
              <a:lnSpc>
                <a:spcPct val="200000"/>
              </a:lnSpc>
              <a:buFont typeface="Arial" panose="020B0604020202020204" pitchFamily="34" charset="0"/>
              <a:buChar char="•"/>
            </a:pPr>
            <a:r>
              <a:rPr lang="en-US" sz="4400" dirty="0">
                <a:latin typeface="Calibri" panose="020F0502020204030204" pitchFamily="34" charset="0"/>
                <a:cs typeface="Calibri" panose="020F0502020204030204" pitchFamily="34" charset="0"/>
              </a:rPr>
              <a:t>State Auditor’s Report</a:t>
            </a:r>
            <a:endParaRPr lang="en-US" sz="4400" dirty="0">
              <a:ln w="15875">
                <a:noFill/>
                <a:round/>
              </a:ln>
              <a:latin typeface="Calibri" panose="020F0502020204030204" pitchFamily="34" charset="0"/>
              <a:cs typeface="Calibri" panose="020F0502020204030204" pitchFamily="34" charset="0"/>
            </a:endParaRPr>
          </a:p>
          <a:p>
            <a:pPr marL="571500" indent="-571500">
              <a:lnSpc>
                <a:spcPct val="200000"/>
              </a:lnSpc>
              <a:buFont typeface="Arial" panose="020B0604020202020204" pitchFamily="34" charset="0"/>
              <a:buChar char="•"/>
            </a:pPr>
            <a:r>
              <a:rPr lang="en-US" sz="4400" dirty="0">
                <a:ln w="15875">
                  <a:noFill/>
                  <a:round/>
                </a:ln>
                <a:latin typeface="Calibri" panose="020F0502020204030204" pitchFamily="34" charset="0"/>
                <a:cs typeface="Calibri" panose="020F0502020204030204" pitchFamily="34" charset="0"/>
              </a:rPr>
              <a:t>Calls for greater “accountability”</a:t>
            </a:r>
          </a:p>
          <a:p>
            <a:pPr marL="571500" indent="-571500">
              <a:lnSpc>
                <a:spcPct val="200000"/>
              </a:lnSpc>
              <a:buFont typeface="Arial" panose="020B0604020202020204" pitchFamily="34" charset="0"/>
              <a:buChar char="•"/>
            </a:pPr>
            <a:r>
              <a:rPr lang="en-US" sz="4400" dirty="0">
                <a:ln w="15875">
                  <a:noFill/>
                  <a:round/>
                </a:ln>
                <a:latin typeface="Calibri" panose="020F0502020204030204" pitchFamily="34" charset="0"/>
                <a:cs typeface="Calibri" panose="020F0502020204030204" pitchFamily="34" charset="0"/>
              </a:rPr>
              <a:t>Swing toward a “new war on drugs” – Prop 36</a:t>
            </a:r>
          </a:p>
          <a:p>
            <a:pPr marL="571500" indent="-571500">
              <a:lnSpc>
                <a:spcPct val="200000"/>
              </a:lnSpc>
              <a:buFont typeface="Arial" panose="020B0604020202020204" pitchFamily="34" charset="0"/>
              <a:buChar char="•"/>
            </a:pPr>
            <a:r>
              <a:rPr lang="en-US" sz="4400" dirty="0">
                <a:ln w="15875">
                  <a:noFill/>
                  <a:round/>
                </a:ln>
                <a:latin typeface="Calibri" panose="020F0502020204030204" pitchFamily="34" charset="0"/>
                <a:cs typeface="Calibri" panose="020F0502020204030204" pitchFamily="34" charset="0"/>
              </a:rPr>
              <a:t>General frustration</a:t>
            </a:r>
            <a:endParaRPr lang="en-US" sz="4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370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0"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22" presetClass="entr" presetSubtype="1"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par>
                                <p:cTn id="18" presetID="22" presetClass="entr" presetSubtype="1" fill="hold" grpId="0" nodeType="withEffect">
                                  <p:stCondLst>
                                    <p:cond delay="130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par>
                                <p:cTn id="21" presetID="10" presetClass="entr" presetSubtype="0" fill="hold" grpId="0" nodeType="withEffect">
                                  <p:stCondLst>
                                    <p:cond delay="18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p:bldP spid="11"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005146-7312-F088-4E22-0A39A4F11B0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8A0E8F-313A-00C7-9E59-AD282A6AC4F8}"/>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04E16EB2-67BC-CE19-E669-0471CB81D29C}"/>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F7125FE8-D1B1-98B1-9A37-6E2556FE3F45}"/>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4A3321B3-A4F7-B3D1-54FA-E30E897A57AF}"/>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82AE1DD7-82E1-4050-6CC2-107FF3C66653}"/>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10" name="TextBox 9">
            <a:extLst>
              <a:ext uri="{FF2B5EF4-FFF2-40B4-BE49-F238E27FC236}">
                <a16:creationId xmlns:a16="http://schemas.microsoft.com/office/drawing/2014/main" id="{AEF0652B-5894-DC69-1954-D506E831774C}"/>
              </a:ext>
            </a:extLst>
          </p:cNvPr>
          <p:cNvSpPr txBox="1"/>
          <p:nvPr/>
        </p:nvSpPr>
        <p:spPr>
          <a:xfrm rot="21584867">
            <a:off x="536376" y="1202380"/>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ATAC and CCAPP Join Forces </a:t>
            </a:r>
          </a:p>
        </p:txBody>
      </p:sp>
      <p:sp>
        <p:nvSpPr>
          <p:cNvPr id="11" name="TextBox 10">
            <a:extLst>
              <a:ext uri="{FF2B5EF4-FFF2-40B4-BE49-F238E27FC236}">
                <a16:creationId xmlns:a16="http://schemas.microsoft.com/office/drawing/2014/main" id="{EDA69495-8AB4-8AE1-54EF-659D5CE4324E}"/>
              </a:ext>
            </a:extLst>
          </p:cNvPr>
          <p:cNvSpPr txBox="1"/>
          <p:nvPr/>
        </p:nvSpPr>
        <p:spPr>
          <a:xfrm rot="21584867">
            <a:off x="12042593" y="1306897"/>
            <a:ext cx="6702369" cy="733534"/>
          </a:xfrm>
          <a:prstGeom prst="rect">
            <a:avLst/>
          </a:prstGeom>
          <a:noFill/>
          <a:ln>
            <a:noFill/>
          </a:ln>
          <a:effectLst/>
        </p:spPr>
        <p:txBody>
          <a:bodyPr wrap="square" rtlCol="0">
            <a:spAutoFit/>
          </a:bodyPr>
          <a:lstStyle/>
          <a:p>
            <a:pPr algn="ctr">
              <a:lnSpc>
                <a:spcPts val="5000"/>
              </a:lnSpc>
            </a:pPr>
            <a:r>
              <a:rPr lang="en-US" sz="5000" b="1" spc="100" dirty="0">
                <a:ln w="19050">
                  <a:noFill/>
                  <a:round/>
                </a:ln>
                <a:solidFill>
                  <a:schemeClr val="bg1"/>
                </a:solidFill>
                <a:ea typeface="Tahoma" panose="020B0604030504040204" pitchFamily="34" charset="0"/>
                <a:cs typeface="Helvetica" panose="020B0604020202020204" pitchFamily="34" charset="0"/>
              </a:rPr>
              <a:t>Anti-Curbing Bill</a:t>
            </a:r>
          </a:p>
        </p:txBody>
      </p:sp>
      <p:sp>
        <p:nvSpPr>
          <p:cNvPr id="13" name="Textbox">
            <a:extLst>
              <a:ext uri="{FF2B5EF4-FFF2-40B4-BE49-F238E27FC236}">
                <a16:creationId xmlns:a16="http://schemas.microsoft.com/office/drawing/2014/main" id="{CCDD9239-F54B-05F5-0BA4-40B7D99163C9}"/>
              </a:ext>
            </a:extLst>
          </p:cNvPr>
          <p:cNvSpPr txBox="1"/>
          <p:nvPr/>
        </p:nvSpPr>
        <p:spPr>
          <a:xfrm>
            <a:off x="1219200" y="4229101"/>
            <a:ext cx="12697096" cy="5319598"/>
          </a:xfrm>
          <a:prstGeom prst="rect">
            <a:avLst/>
          </a:prstGeom>
          <a:noFill/>
        </p:spPr>
        <p:txBody>
          <a:bodyPr wrap="square" rtlCol="0">
            <a:spAutoFit/>
          </a:bodyPr>
          <a:lstStyle/>
          <a:p>
            <a:pPr marL="571500" indent="-571500">
              <a:lnSpc>
                <a:spcPct val="200000"/>
              </a:lnSpc>
              <a:buFont typeface="Arial" panose="020B0604020202020204" pitchFamily="34" charset="0"/>
              <a:buChar char="•"/>
            </a:pPr>
            <a:r>
              <a:rPr lang="en-US" sz="4400" dirty="0">
                <a:latin typeface="Calibri" panose="020F0502020204030204" pitchFamily="34" charset="0"/>
                <a:cs typeface="Calibri" panose="020F0502020204030204" pitchFamily="34" charset="0"/>
              </a:rPr>
              <a:t>Prohibits pre-authorization</a:t>
            </a:r>
            <a:endParaRPr lang="en-US" sz="4400" dirty="0">
              <a:ln w="15875">
                <a:noFill/>
                <a:round/>
              </a:ln>
              <a:latin typeface="Calibri" panose="020F0502020204030204" pitchFamily="34" charset="0"/>
              <a:cs typeface="Calibri" panose="020F0502020204030204" pitchFamily="34" charset="0"/>
            </a:endParaRPr>
          </a:p>
          <a:p>
            <a:pPr marL="571500" indent="-571500">
              <a:lnSpc>
                <a:spcPct val="200000"/>
              </a:lnSpc>
              <a:buFont typeface="Arial" panose="020B0604020202020204" pitchFamily="34" charset="0"/>
              <a:buChar char="•"/>
            </a:pPr>
            <a:r>
              <a:rPr lang="en-US" sz="4400" dirty="0">
                <a:ln w="15875">
                  <a:noFill/>
                  <a:round/>
                </a:ln>
                <a:latin typeface="Calibri" panose="020F0502020204030204" pitchFamily="34" charset="0"/>
                <a:cs typeface="Calibri" panose="020F0502020204030204" pitchFamily="34" charset="0"/>
              </a:rPr>
              <a:t>Prohibits concurrent review</a:t>
            </a:r>
          </a:p>
          <a:p>
            <a:pPr marL="571500" indent="-571500">
              <a:lnSpc>
                <a:spcPct val="200000"/>
              </a:lnSpc>
              <a:buFont typeface="Arial" panose="020B0604020202020204" pitchFamily="34" charset="0"/>
              <a:buChar char="•"/>
            </a:pPr>
            <a:r>
              <a:rPr lang="en-US" sz="4400" dirty="0">
                <a:ln w="15875">
                  <a:noFill/>
                  <a:round/>
                </a:ln>
                <a:latin typeface="Calibri" panose="020F0502020204030204" pitchFamily="34" charset="0"/>
                <a:cs typeface="Calibri" panose="020F0502020204030204" pitchFamily="34" charset="0"/>
              </a:rPr>
              <a:t>Great author</a:t>
            </a:r>
          </a:p>
          <a:p>
            <a:pPr marL="571500" indent="-571500">
              <a:lnSpc>
                <a:spcPct val="200000"/>
              </a:lnSpc>
              <a:buFont typeface="Arial" panose="020B0604020202020204" pitchFamily="34" charset="0"/>
              <a:buChar char="•"/>
            </a:pPr>
            <a:r>
              <a:rPr lang="en-US" sz="4400">
                <a:ln w="15875">
                  <a:noFill/>
                  <a:round/>
                </a:ln>
                <a:latin typeface="Calibri" panose="020F0502020204030204" pitchFamily="34" charset="0"/>
                <a:cs typeface="Calibri" panose="020F0502020204030204" pitchFamily="34" charset="0"/>
              </a:rPr>
              <a:t>Great </a:t>
            </a:r>
            <a:r>
              <a:rPr lang="en-US" sz="4400" dirty="0">
                <a:ln w="15875">
                  <a:noFill/>
                  <a:round/>
                </a:ln>
                <a:latin typeface="Calibri" panose="020F0502020204030204" pitchFamily="34" charset="0"/>
                <a:cs typeface="Calibri" panose="020F0502020204030204" pitchFamily="34" charset="0"/>
              </a:rPr>
              <a:t>potential sponsors and support</a:t>
            </a:r>
            <a:endParaRPr lang="en-US" sz="4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090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0"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22" presetClass="entr" presetSubtype="1"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par>
                                <p:cTn id="18" presetID="22" presetClass="entr" presetSubtype="1" fill="hold" grpId="0" nodeType="withEffect">
                                  <p:stCondLst>
                                    <p:cond delay="130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par>
                                <p:cTn id="21" presetID="10" presetClass="entr" presetSubtype="0" fill="hold" grpId="0" nodeType="withEffect">
                                  <p:stCondLst>
                                    <p:cond delay="18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p:bldP spid="11"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6B6B78-C3E0-FD38-3D47-90B65E937C15}"/>
            </a:ext>
          </a:extLst>
        </p:cNvPr>
        <p:cNvGrpSpPr/>
        <p:nvPr/>
      </p:nvGrpSpPr>
      <p:grpSpPr>
        <a:xfrm>
          <a:off x="0" y="0"/>
          <a:ext cx="0" cy="0"/>
          <a:chOff x="0" y="0"/>
          <a:chExt cx="0" cy="0"/>
        </a:xfrm>
      </p:grpSpPr>
      <p:sp>
        <p:nvSpPr>
          <p:cNvPr id="6" name="Freeform 5">
            <a:extLst>
              <a:ext uri="{FF2B5EF4-FFF2-40B4-BE49-F238E27FC236}">
                <a16:creationId xmlns:a16="http://schemas.microsoft.com/office/drawing/2014/main" id="{8435D367-A4E7-AF16-92B0-3AAB51B6197F}"/>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6C8CE1A3-591E-E4AB-D8ED-87FF6011572B}"/>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93" name="TextBox 92">
            <a:extLst>
              <a:ext uri="{FF2B5EF4-FFF2-40B4-BE49-F238E27FC236}">
                <a16:creationId xmlns:a16="http://schemas.microsoft.com/office/drawing/2014/main" id="{CCB6D67F-D198-581F-0BD8-09CAC469AC98}"/>
              </a:ext>
            </a:extLst>
          </p:cNvPr>
          <p:cNvSpPr txBox="1"/>
          <p:nvPr/>
        </p:nvSpPr>
        <p:spPr>
          <a:xfrm rot="21584867">
            <a:off x="2140145" y="1046036"/>
            <a:ext cx="7883298" cy="2990562"/>
          </a:xfrm>
          <a:prstGeom prst="rect">
            <a:avLst/>
          </a:prstGeom>
          <a:noFill/>
          <a:ln>
            <a:noFill/>
          </a:ln>
          <a:effectLst/>
        </p:spPr>
        <p:txBody>
          <a:bodyPr wrap="square" rtlCol="0">
            <a:spAutoFit/>
          </a:bodyPr>
          <a:lstStyle/>
          <a:p>
            <a:pPr>
              <a:lnSpc>
                <a:spcPts val="11250"/>
              </a:lnSpc>
            </a:pPr>
            <a:r>
              <a:rPr lang="en-US" sz="11250" b="1"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YOUR </a:t>
            </a:r>
          </a:p>
          <a:p>
            <a:pPr>
              <a:lnSpc>
                <a:spcPts val="11250"/>
              </a:lnSpc>
            </a:pPr>
            <a:r>
              <a:rPr lang="en-US" sz="11250" b="1" dirty="0">
                <a:ln w="19050">
                  <a:noFill/>
                  <a:round/>
                </a:ln>
                <a:solidFill>
                  <a:schemeClr val="bg1"/>
                </a:solidFill>
                <a:latin typeface="Century Gothic" panose="020B0502020202020204" pitchFamily="34" charset="0"/>
                <a:ea typeface="Tahoma" panose="020B0604030504040204" pitchFamily="34" charset="0"/>
                <a:cs typeface="Tahoma" panose="020B0604030504040204" pitchFamily="34" charset="0"/>
              </a:rPr>
              <a:t>POINTS</a:t>
            </a:r>
          </a:p>
        </p:txBody>
      </p:sp>
      <p:sp>
        <p:nvSpPr>
          <p:cNvPr id="30" name="Callout Text" hidden="1">
            <a:extLst>
              <a:ext uri="{FF2B5EF4-FFF2-40B4-BE49-F238E27FC236}">
                <a16:creationId xmlns:a16="http://schemas.microsoft.com/office/drawing/2014/main" id="{AD6C6FBC-37BB-9B16-C329-B831A86C1DF8}"/>
              </a:ext>
            </a:extLst>
          </p:cNvPr>
          <p:cNvSpPr/>
          <p:nvPr/>
        </p:nvSpPr>
        <p:spPr>
          <a:xfrm>
            <a:off x="9029700" y="571500"/>
            <a:ext cx="5029200" cy="2168430"/>
          </a:xfrm>
          <a:prstGeom prst="wedgeRectCallout">
            <a:avLst>
              <a:gd name="adj1" fmla="val -57999"/>
              <a:gd name="adj2" fmla="val 120490"/>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CLICK IN ANY OF THESE TEXT BOXES TO CHANGE THE TEXT SEEN IN THIS TEMPLATE. CUSTOMIZE IT TO FIT YOUR PERSONAL NEEDS.</a:t>
            </a:r>
            <a:endParaRPr lang="en-US" sz="2400" dirty="0">
              <a:solidFill>
                <a:schemeClr val="accent2"/>
              </a:solidFill>
            </a:endParaRPr>
          </a:p>
        </p:txBody>
      </p:sp>
      <p:sp>
        <p:nvSpPr>
          <p:cNvPr id="107" name="Callout Text" hidden="1">
            <a:extLst>
              <a:ext uri="{FF2B5EF4-FFF2-40B4-BE49-F238E27FC236}">
                <a16:creationId xmlns:a16="http://schemas.microsoft.com/office/drawing/2014/main" id="{D1E75B55-E511-BE21-6060-1EFB22C1D968}"/>
              </a:ext>
            </a:extLst>
          </p:cNvPr>
          <p:cNvSpPr/>
          <p:nvPr/>
        </p:nvSpPr>
        <p:spPr>
          <a:xfrm>
            <a:off x="12687300" y="3314700"/>
            <a:ext cx="5029200" cy="1943100"/>
          </a:xfrm>
          <a:prstGeom prst="wedgeRectCallout">
            <a:avLst>
              <a:gd name="adj1" fmla="val -1246"/>
              <a:gd name="adj2" fmla="val -118941"/>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a:solidFill>
                  <a:schemeClr val="accent2"/>
                </a:solidFill>
              </a:rPr>
              <a:t>CHANGE OUT THIS ICON FOR SOMETHING ELSE. RIGHT CLICK AND CHOOSE “CHANGE GRAPHIC” FROM “A FILE.”</a:t>
            </a:r>
            <a:endParaRPr lang="en-US" sz="2400" dirty="0">
              <a:solidFill>
                <a:schemeClr val="accent2"/>
              </a:solidFill>
            </a:endParaRPr>
          </a:p>
        </p:txBody>
      </p:sp>
      <p:sp>
        <p:nvSpPr>
          <p:cNvPr id="25" name="Rectangle: Rounded Corners 24">
            <a:extLst>
              <a:ext uri="{FF2B5EF4-FFF2-40B4-BE49-F238E27FC236}">
                <a16:creationId xmlns:a16="http://schemas.microsoft.com/office/drawing/2014/main" id="{8AEE4883-65BF-181F-B127-9C73874EC15E}"/>
              </a:ext>
            </a:extLst>
          </p:cNvPr>
          <p:cNvSpPr/>
          <p:nvPr/>
        </p:nvSpPr>
        <p:spPr>
          <a:xfrm>
            <a:off x="-3086766" y="4155306"/>
            <a:ext cx="6781800" cy="1562100"/>
          </a:xfrm>
          <a:prstGeom prst="roundRect">
            <a:avLst>
              <a:gd name="adj" fmla="val 11334"/>
            </a:avLst>
          </a:prstGeom>
          <a:solidFill>
            <a:srgbClr val="7D8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27" name="TextBox 26">
            <a:extLst>
              <a:ext uri="{FF2B5EF4-FFF2-40B4-BE49-F238E27FC236}">
                <a16:creationId xmlns:a16="http://schemas.microsoft.com/office/drawing/2014/main" id="{51ACEBD9-8A52-7019-536A-00C8F64074C8}"/>
              </a:ext>
            </a:extLst>
          </p:cNvPr>
          <p:cNvSpPr txBox="1"/>
          <p:nvPr/>
        </p:nvSpPr>
        <p:spPr>
          <a:xfrm rot="21584867">
            <a:off x="7700412" y="5983856"/>
            <a:ext cx="11501303" cy="1938992"/>
          </a:xfrm>
          <a:prstGeom prst="rect">
            <a:avLst/>
          </a:prstGeom>
          <a:noFill/>
          <a:ln>
            <a:noFill/>
          </a:ln>
          <a:effectLst/>
        </p:spPr>
        <p:txBody>
          <a:bodyPr wrap="square" rtlCol="0">
            <a:spAutoFit/>
          </a:bodyPr>
          <a:lstStyle/>
          <a:p>
            <a:r>
              <a:rPr lang="en-US" sz="12000" b="1" dirty="0">
                <a:ln w="19050">
                  <a:noFill/>
                  <a:round/>
                </a:ln>
                <a:latin typeface="Century Gothic" panose="020B0502020202020204" pitchFamily="34" charset="0"/>
                <a:ea typeface="Tahoma" panose="020B0604030504040204" pitchFamily="34" charset="0"/>
                <a:cs typeface="Tahoma" panose="020B0604030504040204" pitchFamily="34" charset="0"/>
              </a:rPr>
              <a:t>A Heavy Lift</a:t>
            </a:r>
          </a:p>
        </p:txBody>
      </p:sp>
      <p:sp>
        <p:nvSpPr>
          <p:cNvPr id="28" name="Textbox">
            <a:extLst>
              <a:ext uri="{FF2B5EF4-FFF2-40B4-BE49-F238E27FC236}">
                <a16:creationId xmlns:a16="http://schemas.microsoft.com/office/drawing/2014/main" id="{61619CD4-87B6-5A2D-7824-EF50295EE5C6}"/>
              </a:ext>
            </a:extLst>
          </p:cNvPr>
          <p:cNvSpPr txBox="1"/>
          <p:nvPr/>
        </p:nvSpPr>
        <p:spPr>
          <a:xfrm>
            <a:off x="609600" y="7958821"/>
            <a:ext cx="15684541" cy="2985433"/>
          </a:xfrm>
          <a:prstGeom prst="rect">
            <a:avLst/>
          </a:prstGeom>
          <a:noFill/>
        </p:spPr>
        <p:txBody>
          <a:bodyPr wrap="square" rtlCol="0">
            <a:spAutoFit/>
          </a:bodyPr>
          <a:lstStyle/>
          <a:p>
            <a:pPr fontAlgn="base"/>
            <a:r>
              <a:rPr lang="en-US" sz="4400" dirty="0"/>
              <a:t>“In a room where people unanimously maintain a conspiracy of silence, one word of truth sounds like a pistol shot.”</a:t>
            </a:r>
          </a:p>
          <a:p>
            <a:pPr fontAlgn="base"/>
            <a:r>
              <a:rPr lang="en-US" sz="4400" dirty="0"/>
              <a:t> </a:t>
            </a:r>
            <a:r>
              <a:rPr lang="en-US" b="1" dirty="0" err="1"/>
              <a:t>Czesław</a:t>
            </a:r>
            <a:r>
              <a:rPr lang="en-US" b="1" dirty="0"/>
              <a:t> </a:t>
            </a:r>
            <a:r>
              <a:rPr lang="en-US" b="1" dirty="0" err="1"/>
              <a:t>Miłosz</a:t>
            </a:r>
            <a:endParaRPr lang="en-US" dirty="0"/>
          </a:p>
          <a:p>
            <a:br>
              <a:rPr lang="en-US" sz="2800" dirty="0"/>
            </a:br>
            <a:endParaRPr lang="en-US" sz="2800" dirty="0">
              <a:latin typeface="Calibri" panose="020F0502020204030204" pitchFamily="34" charset="0"/>
              <a:cs typeface="Calibri" panose="020F0502020204030204" pitchFamily="34" charset="0"/>
            </a:endParaRPr>
          </a:p>
        </p:txBody>
      </p:sp>
      <p:pic>
        <p:nvPicPr>
          <p:cNvPr id="1028" name="Picture 4" descr="Scaling of Body Mass in Weightlifting: What Can Happen to ...">
            <a:extLst>
              <a:ext uri="{FF2B5EF4-FFF2-40B4-BE49-F238E27FC236}">
                <a16:creationId xmlns:a16="http://schemas.microsoft.com/office/drawing/2014/main" id="{CD4F9280-763C-CCF5-D536-F2BA73F0F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
            <a:ext cx="11353800" cy="6262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28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7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100" fill="hold"/>
                                        <p:tgtEl>
                                          <p:spTgt spid="27"/>
                                        </p:tgtEl>
                                        <p:attrNameLst>
                                          <p:attrName>ppt_x</p:attrName>
                                        </p:attrNameLst>
                                      </p:cBhvr>
                                      <p:tavLst>
                                        <p:tav tm="0">
                                          <p:val>
                                            <p:strVal val="0-#ppt_w/2"/>
                                          </p:val>
                                        </p:tav>
                                        <p:tav tm="100000">
                                          <p:val>
                                            <p:strVal val="#ppt_x"/>
                                          </p:val>
                                        </p:tav>
                                      </p:tavLst>
                                    </p:anim>
                                    <p:anim calcmode="lin" valueType="num">
                                      <p:cBhvr additive="base">
                                        <p:cTn id="8" dur="11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600" fill="hold"/>
                                        <p:tgtEl>
                                          <p:spTgt spid="25"/>
                                        </p:tgtEl>
                                        <p:attrNameLst>
                                          <p:attrName>ppt_x</p:attrName>
                                        </p:attrNameLst>
                                      </p:cBhvr>
                                      <p:tavLst>
                                        <p:tav tm="0">
                                          <p:val>
                                            <p:strVal val="0-#ppt_w/2"/>
                                          </p:val>
                                        </p:tav>
                                        <p:tav tm="100000">
                                          <p:val>
                                            <p:strVal val="#ppt_x"/>
                                          </p:val>
                                        </p:tav>
                                      </p:tavLst>
                                    </p:anim>
                                    <p:anim calcmode="lin" valueType="num">
                                      <p:cBhvr additive="base">
                                        <p:cTn id="12" dur="600" fill="hold"/>
                                        <p:tgtEl>
                                          <p:spTgt spid="2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50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09D0B4-A848-65D3-FA7C-C18A553E8805}"/>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4E82941-8793-D862-9488-A861D6C3BFC7}"/>
              </a:ext>
            </a:extLst>
          </p:cNvPr>
          <p:cNvSpPr/>
          <p:nvPr/>
        </p:nvSpPr>
        <p:spPr>
          <a:xfrm>
            <a:off x="12115800" y="723900"/>
            <a:ext cx="6553200" cy="3200400"/>
          </a:xfrm>
          <a:prstGeom prst="roundRect">
            <a:avLst>
              <a:gd name="adj" fmla="val 108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4">
            <a:extLst>
              <a:ext uri="{FF2B5EF4-FFF2-40B4-BE49-F238E27FC236}">
                <a16:creationId xmlns:a16="http://schemas.microsoft.com/office/drawing/2014/main" id="{8046DD16-3D0B-7993-46BC-C9913E17637A}"/>
              </a:ext>
            </a:extLst>
          </p:cNvPr>
          <p:cNvSpPr/>
          <p:nvPr/>
        </p:nvSpPr>
        <p:spPr>
          <a:xfrm>
            <a:off x="12115800" y="723900"/>
            <a:ext cx="65532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 name="Rectangle: Rounded Corners 8">
            <a:extLst>
              <a:ext uri="{FF2B5EF4-FFF2-40B4-BE49-F238E27FC236}">
                <a16:creationId xmlns:a16="http://schemas.microsoft.com/office/drawing/2014/main" id="{7E42429B-4C8E-FD45-15F2-17B7E7E20E72}"/>
              </a:ext>
            </a:extLst>
          </p:cNvPr>
          <p:cNvSpPr/>
          <p:nvPr/>
        </p:nvSpPr>
        <p:spPr>
          <a:xfrm>
            <a:off x="-533400" y="723900"/>
            <a:ext cx="11811000" cy="3200400"/>
          </a:xfrm>
          <a:prstGeom prst="roundRect">
            <a:avLst>
              <a:gd name="adj" fmla="val 108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Freeform 5">
            <a:extLst>
              <a:ext uri="{FF2B5EF4-FFF2-40B4-BE49-F238E27FC236}">
                <a16:creationId xmlns:a16="http://schemas.microsoft.com/office/drawing/2014/main" id="{E24B7344-205A-F758-8B6B-E1936EBB22BA}"/>
              </a:ext>
            </a:extLst>
          </p:cNvPr>
          <p:cNvSpPr>
            <a:spLocks/>
          </p:cNvSpPr>
          <p:nvPr/>
        </p:nvSpPr>
        <p:spPr bwMode="auto">
          <a:xfrm>
            <a:off x="4219304" y="5717406"/>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8" name="Freeform 7">
            <a:extLst>
              <a:ext uri="{FF2B5EF4-FFF2-40B4-BE49-F238E27FC236}">
                <a16:creationId xmlns:a16="http://schemas.microsoft.com/office/drawing/2014/main" id="{265A2B9C-7FAE-7F87-A840-7F4ACB6AC4AD}"/>
              </a:ext>
            </a:extLst>
          </p:cNvPr>
          <p:cNvSpPr>
            <a:spLocks/>
          </p:cNvSpPr>
          <p:nvPr/>
        </p:nvSpPr>
        <p:spPr bwMode="auto">
          <a:xfrm>
            <a:off x="4219304" y="7999289"/>
            <a:ext cx="10804755"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4050"/>
          </a:p>
        </p:txBody>
      </p:sp>
      <p:sp>
        <p:nvSpPr>
          <p:cNvPr id="10" name="TextBox 9">
            <a:extLst>
              <a:ext uri="{FF2B5EF4-FFF2-40B4-BE49-F238E27FC236}">
                <a16:creationId xmlns:a16="http://schemas.microsoft.com/office/drawing/2014/main" id="{0802547A-ABC3-CF5B-240D-E293FD27CA93}"/>
              </a:ext>
            </a:extLst>
          </p:cNvPr>
          <p:cNvSpPr txBox="1"/>
          <p:nvPr/>
        </p:nvSpPr>
        <p:spPr>
          <a:xfrm rot="21584867">
            <a:off x="536376" y="1202380"/>
            <a:ext cx="9671449" cy="1310808"/>
          </a:xfrm>
          <a:prstGeom prst="rect">
            <a:avLst/>
          </a:prstGeom>
          <a:noFill/>
          <a:ln>
            <a:noFill/>
          </a:ln>
          <a:effectLst/>
        </p:spPr>
        <p:txBody>
          <a:bodyPr wrap="square" rtlCol="0">
            <a:spAutoFit/>
          </a:bodyPr>
          <a:lstStyle/>
          <a:p>
            <a:pPr algn="ctr">
              <a:lnSpc>
                <a:spcPts val="11250"/>
              </a:lnSpc>
            </a:pPr>
            <a:r>
              <a:rPr lang="en-US" sz="5000" b="1" spc="100" dirty="0">
                <a:ln w="19050">
                  <a:noFill/>
                  <a:round/>
                </a:ln>
                <a:solidFill>
                  <a:schemeClr val="bg1"/>
                </a:solidFill>
                <a:ea typeface="Tahoma" panose="020B0604030504040204" pitchFamily="34" charset="0"/>
                <a:cs typeface="Helvetica" panose="020B0604020202020204" pitchFamily="34" charset="0"/>
              </a:rPr>
              <a:t>Questions??</a:t>
            </a:r>
          </a:p>
        </p:txBody>
      </p:sp>
    </p:spTree>
    <p:extLst>
      <p:ext uri="{BB962C8B-B14F-4D97-AF65-F5344CB8AC3E}">
        <p14:creationId xmlns:p14="http://schemas.microsoft.com/office/powerpoint/2010/main" val="135275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100" fill="hold"/>
                                        <p:tgtEl>
                                          <p:spTgt spid="5"/>
                                        </p:tgtEl>
                                        <p:attrNameLst>
                                          <p:attrName>ppt_x</p:attrName>
                                        </p:attrNameLst>
                                      </p:cBhvr>
                                      <p:tavLst>
                                        <p:tav tm="0">
                                          <p:val>
                                            <p:strVal val="0-#ppt_w/2"/>
                                          </p:val>
                                        </p:tav>
                                        <p:tav tm="100000">
                                          <p:val>
                                            <p:strVal val="#ppt_x"/>
                                          </p:val>
                                        </p:tav>
                                      </p:tavLst>
                                    </p:anim>
                                    <p:anim calcmode="lin" valueType="num">
                                      <p:cBhvr additive="base">
                                        <p:cTn id="8" dur="11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100" fill="hold"/>
                                        <p:tgtEl>
                                          <p:spTgt spid="9"/>
                                        </p:tgtEl>
                                        <p:attrNameLst>
                                          <p:attrName>ppt_x</p:attrName>
                                        </p:attrNameLst>
                                      </p:cBhvr>
                                      <p:tavLst>
                                        <p:tav tm="0">
                                          <p:val>
                                            <p:strVal val="0-#ppt_w/2"/>
                                          </p:val>
                                        </p:tav>
                                        <p:tav tm="100000">
                                          <p:val>
                                            <p:strVal val="#ppt_x"/>
                                          </p:val>
                                        </p:tav>
                                      </p:tavLst>
                                    </p:anim>
                                    <p:anim calcmode="lin" valueType="num">
                                      <p:cBhvr additive="base">
                                        <p:cTn id="12" dur="1100" fill="hold"/>
                                        <p:tgtEl>
                                          <p:spTgt spid="9"/>
                                        </p:tgtEl>
                                        <p:attrNameLst>
                                          <p:attrName>ppt_y</p:attrName>
                                        </p:attrNameLst>
                                      </p:cBhvr>
                                      <p:tavLst>
                                        <p:tav tm="0">
                                          <p:val>
                                            <p:strVal val="#ppt_y"/>
                                          </p:val>
                                        </p:tav>
                                        <p:tav tm="100000">
                                          <p:val>
                                            <p:strVal val="#ppt_y"/>
                                          </p:val>
                                        </p:tav>
                                      </p:tavLst>
                                    </p:anim>
                                  </p:childTnLst>
                                </p:cTn>
                              </p:par>
                              <p:par>
                                <p:cTn id="13" presetID="1" presetClass="entr" presetSubtype="0" fill="hold" grpId="1" nodeType="withEffect">
                                  <p:stCondLst>
                                    <p:cond delay="120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decel="40000" fill="hold" grpId="0" nodeType="withEffect">
                                  <p:stCondLst>
                                    <p:cond delay="1200"/>
                                  </p:stCondLst>
                                  <p:childTnLst>
                                    <p:animMotion origin="layout" path="M 3.33333E-6 4.07407E-6 L 3.33333E-6 0.38518 " pathEditMode="relative" rAng="0" ptsTypes="AA">
                                      <p:cBhvr>
                                        <p:cTn id="16" dur="500" fill="hold"/>
                                        <p:tgtEl>
                                          <p:spTgt spid="4"/>
                                        </p:tgtEl>
                                        <p:attrNameLst>
                                          <p:attrName>ppt_x</p:attrName>
                                          <p:attrName>ppt_y</p:attrName>
                                        </p:attrNameLst>
                                      </p:cBhvr>
                                      <p:rCtr x="0" y="19259"/>
                                    </p:animMotion>
                                  </p:childTnLst>
                                </p:cTn>
                              </p:par>
                              <p:par>
                                <p:cTn id="17" presetID="22" presetClass="entr" presetSubtype="1"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9" grpId="0" animBg="1"/>
      <p:bldP spid="10" grpId="0"/>
    </p:bldLst>
  </p:timing>
</p:sld>
</file>

<file path=ppt/theme/theme1.xml><?xml version="1.0" encoding="utf-8"?>
<a:theme xmlns:a="http://schemas.openxmlformats.org/drawingml/2006/main" name="Office Theme">
  <a:themeElements>
    <a:clrScheme name="Org_Movement">
      <a:dk1>
        <a:sysClr val="windowText" lastClr="000000"/>
      </a:dk1>
      <a:lt1>
        <a:sysClr val="window" lastClr="FFFFFF"/>
      </a:lt1>
      <a:dk2>
        <a:srgbClr val="1F497D"/>
      </a:dk2>
      <a:lt2>
        <a:srgbClr val="EEECE1"/>
      </a:lt2>
      <a:accent1>
        <a:srgbClr val="7D8EA3"/>
      </a:accent1>
      <a:accent2>
        <a:srgbClr val="A3927D"/>
      </a:accent2>
      <a:accent3>
        <a:srgbClr val="38424F"/>
      </a:accent3>
      <a:accent4>
        <a:srgbClr val="678CB9"/>
      </a:accent4>
      <a:accent5>
        <a:srgbClr val="00B8C6"/>
      </a:accent5>
      <a:accent6>
        <a:srgbClr val="AC1C8D"/>
      </a:accent6>
      <a:hlink>
        <a:srgbClr val="0000FF"/>
      </a:hlink>
      <a:folHlink>
        <a:srgbClr val="800080"/>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23684</TotalTime>
  <Words>2995</Words>
  <Application>Microsoft Office PowerPoint</Application>
  <PresentationFormat>Custom</PresentationFormat>
  <Paragraphs>252</Paragraphs>
  <Slides>37</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Aptos</vt:lpstr>
      <vt:lpstr>Arial</vt:lpstr>
      <vt:lpstr>Calibri</vt:lpstr>
      <vt:lpstr>Century Gothic</vt:lpstr>
      <vt:lpstr>Impact</vt:lpstr>
      <vt:lpstr>inherit</vt:lpstr>
      <vt:lpstr>Segoe UI</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Embedded PowerPoint Video</dc:title>
  <dc:creator>PresenterMedia.com</dc:creator>
  <cp:lastModifiedBy>Stampp Corbin</cp:lastModifiedBy>
  <cp:revision>526</cp:revision>
  <dcterms:created xsi:type="dcterms:W3CDTF">2011-08-01T21:17:50Z</dcterms:created>
  <dcterms:modified xsi:type="dcterms:W3CDTF">2025-01-22T17:56:40Z</dcterms:modified>
</cp:coreProperties>
</file>