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28"/>
  </p:notesMasterIdLst>
  <p:sldIdLst>
    <p:sldId id="256" r:id="rId5"/>
    <p:sldId id="262" r:id="rId6"/>
    <p:sldId id="290" r:id="rId7"/>
    <p:sldId id="289" r:id="rId8"/>
    <p:sldId id="263" r:id="rId9"/>
    <p:sldId id="264" r:id="rId10"/>
    <p:sldId id="291" r:id="rId11"/>
    <p:sldId id="265" r:id="rId12"/>
    <p:sldId id="287" r:id="rId13"/>
    <p:sldId id="292" r:id="rId14"/>
    <p:sldId id="266" r:id="rId15"/>
    <p:sldId id="293" r:id="rId16"/>
    <p:sldId id="275" r:id="rId17"/>
    <p:sldId id="288" r:id="rId18"/>
    <p:sldId id="267" r:id="rId19"/>
    <p:sldId id="299" r:id="rId20"/>
    <p:sldId id="294" r:id="rId21"/>
    <p:sldId id="268" r:id="rId22"/>
    <p:sldId id="303" r:id="rId23"/>
    <p:sldId id="269" r:id="rId24"/>
    <p:sldId id="304" r:id="rId25"/>
    <p:sldId id="257" r:id="rId26"/>
    <p:sldId id="27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pecce, Danielle - EBSA" initials="SD-E" lastIdx="5" clrIdx="6">
    <p:extLst>
      <p:ext uri="{19B8F6BF-5375-455C-9EA6-DF929625EA0E}">
        <p15:presenceInfo xmlns:p15="http://schemas.microsoft.com/office/powerpoint/2012/main" userId="Specce, Danielle - EBSA" providerId="None"/>
      </p:ext>
    </p:extLst>
  </p:cmAuthor>
  <p:cmAuthor id="1" name="Shapiro, Pinar" initials="PS" lastIdx="22" clrIdx="0">
    <p:extLst>
      <p:ext uri="{19B8F6BF-5375-455C-9EA6-DF929625EA0E}">
        <p15:presenceInfo xmlns:p15="http://schemas.microsoft.com/office/powerpoint/2012/main" userId="Shapiro, Pinar" providerId="None"/>
      </p:ext>
    </p:extLst>
  </p:cmAuthor>
  <p:cmAuthor id="2" name="Sharon Fountain" initials="SF" lastIdx="3" clrIdx="1">
    <p:extLst>
      <p:ext uri="{19B8F6BF-5375-455C-9EA6-DF929625EA0E}">
        <p15:presenceInfo xmlns:p15="http://schemas.microsoft.com/office/powerpoint/2012/main" userId="Sharon Fountain" providerId="None"/>
      </p:ext>
    </p:extLst>
  </p:cmAuthor>
  <p:cmAuthor id="3" name="David Sydlik" initials="DS" lastIdx="19" clrIdx="2">
    <p:extLst>
      <p:ext uri="{19B8F6BF-5375-455C-9EA6-DF929625EA0E}">
        <p15:presenceInfo xmlns:p15="http://schemas.microsoft.com/office/powerpoint/2012/main" userId="David Sydlik" providerId="None"/>
      </p:ext>
    </p:extLst>
  </p:cmAuthor>
  <p:cmAuthor id="4" name="Melina, Angela T - EBSA" initials="ME" lastIdx="13" clrIdx="3">
    <p:extLst>
      <p:ext uri="{19B8F6BF-5375-455C-9EA6-DF929625EA0E}">
        <p15:presenceInfo xmlns:p15="http://schemas.microsoft.com/office/powerpoint/2012/main" userId="S::melina.angela@dol.gov::b37c0243-e9a1-4274-94fe-6ea98664f2c8" providerId="AD"/>
      </p:ext>
    </p:extLst>
  </p:cmAuthor>
  <p:cmAuthor id="5" name="Frank Kolb" initials="FK" lastIdx="5" clrIdx="4">
    <p:extLst>
      <p:ext uri="{19B8F6BF-5375-455C-9EA6-DF929625EA0E}">
        <p15:presenceInfo xmlns:p15="http://schemas.microsoft.com/office/powerpoint/2012/main" userId="Frank Kolb" providerId="None"/>
      </p:ext>
    </p:extLst>
  </p:cmAuthor>
  <p:cmAuthor id="6" name="Fountain, Sharon F - EBSA" initials="FE" lastIdx="7" clrIdx="5">
    <p:extLst>
      <p:ext uri="{19B8F6BF-5375-455C-9EA6-DF929625EA0E}">
        <p15:presenceInfo xmlns:p15="http://schemas.microsoft.com/office/powerpoint/2012/main" userId="S::fountain.sharon.f@dol.gov::12002e1d-113a-44cb-b0da-ced948768b6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62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79" autoAdjust="0"/>
    <p:restoredTop sz="63158" autoAdjust="0"/>
  </p:normalViewPr>
  <p:slideViewPr>
    <p:cSldViewPr snapToGrid="0">
      <p:cViewPr varScale="1">
        <p:scale>
          <a:sx n="74" d="100"/>
          <a:sy n="74" d="100"/>
        </p:scale>
        <p:origin x="1578" y="294"/>
      </p:cViewPr>
      <p:guideLst/>
    </p:cSldViewPr>
  </p:slideViewPr>
  <p:outlineViewPr>
    <p:cViewPr>
      <p:scale>
        <a:sx n="33" d="100"/>
        <a:sy n="33" d="100"/>
      </p:scale>
      <p:origin x="0" y="-15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A4E47B-5727-4C62-94C3-D78BC6C5D170}" type="datetimeFigureOut">
              <a:rPr lang="en-US" smtClean="0"/>
              <a:t>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A6A421-FD84-47BE-8F03-B443B8D099AC}" type="slidenum">
              <a:rPr lang="en-US" smtClean="0"/>
              <a:t>‹#›</a:t>
            </a:fld>
            <a:endParaRPr lang="en-US"/>
          </a:p>
        </p:txBody>
      </p:sp>
    </p:spTree>
    <p:extLst>
      <p:ext uri="{BB962C8B-B14F-4D97-AF65-F5344CB8AC3E}">
        <p14:creationId xmlns:p14="http://schemas.microsoft.com/office/powerpoint/2010/main" val="3692299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A6A421-FD84-47BE-8F03-B443B8D099AC}" type="slidenum">
              <a:rPr lang="en-US" smtClean="0"/>
              <a:t>1</a:t>
            </a:fld>
            <a:endParaRPr lang="en-US"/>
          </a:p>
        </p:txBody>
      </p:sp>
    </p:spTree>
    <p:extLst>
      <p:ext uri="{BB962C8B-B14F-4D97-AF65-F5344CB8AC3E}">
        <p14:creationId xmlns:p14="http://schemas.microsoft.com/office/powerpoint/2010/main" val="631734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Mental health parity is in response to inconsistency in insurance coverage, and generally refers to the concept that health insurance coverage for mental health and substance use disorder benefits should be offered on par with covered medical and surgical benefits   </a:t>
            </a:r>
          </a:p>
          <a:p>
            <a:endParaRPr lang="en-US" dirty="0"/>
          </a:p>
        </p:txBody>
      </p:sp>
      <p:sp>
        <p:nvSpPr>
          <p:cNvPr id="4" name="Slide Number Placeholder 3"/>
          <p:cNvSpPr>
            <a:spLocks noGrp="1"/>
          </p:cNvSpPr>
          <p:nvPr>
            <p:ph type="sldNum" sz="quarter" idx="10"/>
          </p:nvPr>
        </p:nvSpPr>
        <p:spPr/>
        <p:txBody>
          <a:bodyPr/>
          <a:lstStyle/>
          <a:p>
            <a:fld id="{B4A6A421-FD84-47BE-8F03-B443B8D099AC}" type="slidenum">
              <a:rPr lang="en-US" smtClean="0"/>
              <a:t>2</a:t>
            </a:fld>
            <a:endParaRPr lang="en-US"/>
          </a:p>
        </p:txBody>
      </p:sp>
    </p:spTree>
    <p:extLst>
      <p:ext uri="{BB962C8B-B14F-4D97-AF65-F5344CB8AC3E}">
        <p14:creationId xmlns:p14="http://schemas.microsoft.com/office/powerpoint/2010/main" val="3060894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major mental health parity laws at the federal level that create the federal mental health parity requirements- Mental Health Parity Act of 1996 (MHPA) and the Paul Wellstone and Pete Domenici Mental Health Parity and Addiction Equity Act of 2008 (MHPAEA) </a:t>
            </a:r>
          </a:p>
          <a:p>
            <a:endParaRPr lang="en-US" dirty="0"/>
          </a:p>
          <a:p>
            <a:r>
              <a:rPr lang="en-US" dirty="0"/>
              <a:t>The Employee</a:t>
            </a:r>
            <a:r>
              <a:rPr lang="en-US" baseline="0" dirty="0"/>
              <a:t> Retirement Income Security Act of 1974 (</a:t>
            </a:r>
            <a:r>
              <a:rPr lang="en-US" dirty="0"/>
              <a:t>ERISA) did not address mental health / substance use disorder benefits specifically until Congress passed the Mental Health</a:t>
            </a:r>
            <a:r>
              <a:rPr lang="en-US" baseline="0" dirty="0"/>
              <a:t> </a:t>
            </a:r>
            <a:r>
              <a:rPr lang="en-US" dirty="0"/>
              <a:t>Parity Act (MHPA) to regulate mental health</a:t>
            </a:r>
            <a:r>
              <a:rPr lang="en-US" baseline="0" dirty="0"/>
              <a:t> </a:t>
            </a:r>
            <a:r>
              <a:rPr lang="en-US" dirty="0"/>
              <a:t>– it required parity with respect to aggregate lifetime and annual dollar limits for mental health benefits.  Some</a:t>
            </a:r>
            <a:r>
              <a:rPr lang="en-US" baseline="0" dirty="0"/>
              <a:t> time later, </a:t>
            </a:r>
            <a:r>
              <a:rPr lang="en-US" dirty="0"/>
              <a:t>the Paul</a:t>
            </a:r>
            <a:r>
              <a:rPr lang="en-US" baseline="0" dirty="0"/>
              <a:t> Wellstone and Pete Domenici Mental Health Parity and Addiction Equity Act (</a:t>
            </a:r>
            <a:r>
              <a:rPr lang="en-US" dirty="0"/>
              <a:t>MHPAEA) was signed into law.</a:t>
            </a:r>
          </a:p>
          <a:p>
            <a:endParaRPr lang="en-US" dirty="0"/>
          </a:p>
          <a:p>
            <a:r>
              <a:rPr lang="en-US" dirty="0"/>
              <a:t>The</a:t>
            </a:r>
            <a:r>
              <a:rPr lang="en-US" baseline="0" dirty="0"/>
              <a:t> Departments of Labor, Health and Human Services, and the Treasury (the Departments) released f</a:t>
            </a:r>
            <a:r>
              <a:rPr lang="en-US" dirty="0"/>
              <a:t>inal rules,</a:t>
            </a:r>
            <a:r>
              <a:rPr lang="en-US" baseline="0" dirty="0"/>
              <a:t> which</a:t>
            </a:r>
            <a:r>
              <a:rPr lang="en-US" dirty="0"/>
              <a:t> became applicable for plan years beginning on or after July 1, 2014.  For calendar year plans this meant that the mental</a:t>
            </a:r>
            <a:r>
              <a:rPr lang="en-US" baseline="0" dirty="0"/>
              <a:t> health parity</a:t>
            </a:r>
            <a:r>
              <a:rPr lang="en-US" dirty="0"/>
              <a:t> final regulations were applicable in 2015. </a:t>
            </a:r>
          </a:p>
        </p:txBody>
      </p:sp>
      <p:sp>
        <p:nvSpPr>
          <p:cNvPr id="4" name="Slide Number Placeholder 3"/>
          <p:cNvSpPr>
            <a:spLocks noGrp="1"/>
          </p:cNvSpPr>
          <p:nvPr>
            <p:ph type="sldNum" sz="quarter" idx="10"/>
          </p:nvPr>
        </p:nvSpPr>
        <p:spPr/>
        <p:txBody>
          <a:bodyPr/>
          <a:lstStyle/>
          <a:p>
            <a:fld id="{B4A6A421-FD84-47BE-8F03-B443B8D099AC}" type="slidenum">
              <a:rPr lang="en-US" smtClean="0"/>
              <a:t>3</a:t>
            </a:fld>
            <a:endParaRPr lang="en-US"/>
          </a:p>
        </p:txBody>
      </p:sp>
    </p:spTree>
    <p:extLst>
      <p:ext uri="{BB962C8B-B14F-4D97-AF65-F5344CB8AC3E}">
        <p14:creationId xmlns:p14="http://schemas.microsoft.com/office/powerpoint/2010/main" val="1650472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The Consolidated Appropriations Act, 2021 recently expanded the protections under the mental health parity law.  At this time, the Departments continue to work on rules and guidance implementing these changes.  Therefore, this presentation only covers released guidance. </a:t>
            </a:r>
          </a:p>
          <a:p>
            <a:endParaRPr lang="en-US" dirty="0"/>
          </a:p>
        </p:txBody>
      </p:sp>
      <p:sp>
        <p:nvSpPr>
          <p:cNvPr id="4" name="Slide Number Placeholder 3"/>
          <p:cNvSpPr>
            <a:spLocks noGrp="1"/>
          </p:cNvSpPr>
          <p:nvPr>
            <p:ph type="sldNum" sz="quarter" idx="10"/>
          </p:nvPr>
        </p:nvSpPr>
        <p:spPr/>
        <p:txBody>
          <a:bodyPr/>
          <a:lstStyle/>
          <a:p>
            <a:fld id="{B4A6A421-FD84-47BE-8F03-B443B8D099AC}" type="slidenum">
              <a:rPr lang="en-US" smtClean="0"/>
              <a:t>4</a:t>
            </a:fld>
            <a:endParaRPr lang="en-US"/>
          </a:p>
        </p:txBody>
      </p:sp>
    </p:spTree>
    <p:extLst>
      <p:ext uri="{BB962C8B-B14F-4D97-AF65-F5344CB8AC3E}">
        <p14:creationId xmlns:p14="http://schemas.microsoft.com/office/powerpoint/2010/main" val="3617371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MHPAEA requires group health plans and group health insurance issuers to provide mental health and substance use disorder (MH/SUD) benefits at parity with (comparably to) medical/surgical benefits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ea typeface="Calibri" panose="020F0502020204030204" pitchFamily="34" charset="0"/>
                <a:cs typeface="Times New Roman"/>
              </a:rPr>
              <a:t>MH/SUD benefits also include: mental health, substance use disorders, behavioral health, emotional and nervous disorders, and addiction </a:t>
            </a:r>
            <a:endParaRPr lang="en-US" sz="1200" dirty="0">
              <a:solidFill>
                <a:schemeClr val="tx1"/>
              </a:solidFill>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B4A6A421-FD84-47BE-8F03-B443B8D099AC}" type="slidenum">
              <a:rPr lang="en-US" smtClean="0"/>
              <a:t>5</a:t>
            </a:fld>
            <a:endParaRPr lang="en-US"/>
          </a:p>
        </p:txBody>
      </p:sp>
    </p:spTree>
    <p:extLst>
      <p:ext uri="{BB962C8B-B14F-4D97-AF65-F5344CB8AC3E}">
        <p14:creationId xmlns:p14="http://schemas.microsoft.com/office/powerpoint/2010/main" val="2791144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tLang="en-US" dirty="0">
                <a:solidFill>
                  <a:srgbClr val="000000"/>
                </a:solidFill>
              </a:rPr>
              <a:t>Who is subject to mental</a:t>
            </a:r>
            <a:r>
              <a:rPr lang="en-US" altLang="en-US" baseline="0" dirty="0">
                <a:solidFill>
                  <a:srgbClr val="000000"/>
                </a:solidFill>
              </a:rPr>
              <a:t> health parity</a:t>
            </a:r>
            <a:r>
              <a:rPr lang="en-US" altLang="en-US" dirty="0">
                <a:solidFill>
                  <a:srgbClr val="000000"/>
                </a:solidFill>
              </a:rPr>
              <a:t>?  </a:t>
            </a:r>
          </a:p>
          <a:p>
            <a:pPr marL="171450" indent="-171450">
              <a:buFont typeface="Arial" panose="020B0604020202020204" pitchFamily="34" charset="0"/>
              <a:buChar char="•"/>
              <a:defRPr/>
            </a:pPr>
            <a:r>
              <a:rPr lang="en-US" altLang="en-US" dirty="0">
                <a:solidFill>
                  <a:srgbClr val="000000"/>
                </a:solidFill>
              </a:rPr>
              <a:t>a group health plan offering medical/surgical benefits and mental health or substance use disorder benefits, </a:t>
            </a:r>
          </a:p>
          <a:p>
            <a:pPr marL="171450" indent="-171450">
              <a:buFont typeface="Arial" panose="020B0604020202020204" pitchFamily="34" charset="0"/>
              <a:buChar char="•"/>
              <a:defRPr/>
            </a:pPr>
            <a:r>
              <a:rPr lang="en-US" altLang="en-US" dirty="0">
                <a:solidFill>
                  <a:srgbClr val="000000"/>
                </a:solidFill>
              </a:rPr>
              <a:t>health insurance issuers offering health insurance coverage for mental health or substance use disorder benefits in connection with a group plan, and </a:t>
            </a:r>
          </a:p>
          <a:p>
            <a:pPr marL="171450" indent="-171450">
              <a:buFont typeface="Arial" panose="020B0604020202020204" pitchFamily="34" charset="0"/>
              <a:buChar char="•"/>
              <a:defRPr/>
            </a:pPr>
            <a:r>
              <a:rPr lang="en-US" altLang="en-US" dirty="0">
                <a:solidFill>
                  <a:srgbClr val="000000"/>
                </a:solidFill>
              </a:rPr>
              <a:t>a health insurance issuer offering individual health insurance coverage.  </a:t>
            </a:r>
          </a:p>
          <a:p>
            <a:pPr marL="455613" lvl="1">
              <a:defRPr/>
            </a:pPr>
            <a:r>
              <a:rPr lang="en-US" altLang="en-US" dirty="0">
                <a:solidFill>
                  <a:srgbClr val="000000"/>
                </a:solidFill>
              </a:rPr>
              <a:t> </a:t>
            </a:r>
          </a:p>
          <a:p>
            <a:pPr algn="just">
              <a:defRPr/>
            </a:pPr>
            <a:r>
              <a:rPr lang="en-US" altLang="en-US" dirty="0">
                <a:solidFill>
                  <a:srgbClr val="000000"/>
                </a:solidFill>
              </a:rPr>
              <a:t>Some entities that are exempt from mental</a:t>
            </a:r>
            <a:r>
              <a:rPr lang="en-US" altLang="en-US" baseline="0" dirty="0">
                <a:solidFill>
                  <a:srgbClr val="000000"/>
                </a:solidFill>
              </a:rPr>
              <a:t> health parity</a:t>
            </a:r>
            <a:r>
              <a:rPr lang="en-US" altLang="en-US" dirty="0">
                <a:solidFill>
                  <a:srgbClr val="000000"/>
                </a:solidFill>
              </a:rPr>
              <a:t>  </a:t>
            </a:r>
          </a:p>
          <a:p>
            <a:pPr marL="171450" indent="-171450" algn="just">
              <a:buFont typeface="Arial" panose="020B0604020202020204" pitchFamily="34" charset="0"/>
              <a:buChar char="•"/>
              <a:defRPr/>
            </a:pPr>
            <a:r>
              <a:rPr lang="en-US" altLang="en-US" dirty="0">
                <a:solidFill>
                  <a:srgbClr val="000000"/>
                </a:solidFill>
              </a:rPr>
              <a:t>a small employer and for purposes of mental</a:t>
            </a:r>
            <a:r>
              <a:rPr lang="en-US" altLang="en-US" baseline="0" dirty="0">
                <a:solidFill>
                  <a:srgbClr val="000000"/>
                </a:solidFill>
              </a:rPr>
              <a:t> health parity and other laws</a:t>
            </a:r>
            <a:r>
              <a:rPr lang="en-US" altLang="en-US" dirty="0">
                <a:solidFill>
                  <a:srgbClr val="000000"/>
                </a:solidFill>
              </a:rPr>
              <a:t> (i.e. ERISA and the Code) they define an exempt small employer as one that employs 50 or fewer employees*</a:t>
            </a:r>
            <a:endParaRPr lang="en-US" altLang="en-US" i="1" dirty="0">
              <a:solidFill>
                <a:srgbClr val="000000"/>
              </a:solidFill>
            </a:endParaRPr>
          </a:p>
          <a:p>
            <a:pPr marL="171450" indent="-171450" algn="just">
              <a:buFont typeface="Arial" panose="020B0604020202020204" pitchFamily="34" charset="0"/>
              <a:buChar char="•"/>
              <a:defRPr/>
            </a:pPr>
            <a:r>
              <a:rPr lang="en-US" altLang="en-US" dirty="0">
                <a:solidFill>
                  <a:srgbClr val="000000"/>
                </a:solidFill>
              </a:rPr>
              <a:t>For nonfederal governmental plans, an exempt small employer is one that has 100 or fewer employees.</a:t>
            </a:r>
          </a:p>
          <a:p>
            <a:pPr marL="171450" indent="-171450" algn="just">
              <a:buFont typeface="Arial" panose="020B0604020202020204" pitchFamily="34" charset="0"/>
              <a:buChar char="•"/>
              <a:defRPr/>
            </a:pPr>
            <a:endParaRPr lang="en-US" altLang="en-US" dirty="0">
              <a:solidFill>
                <a:srgbClr val="000000"/>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en-US" dirty="0">
                <a:solidFill>
                  <a:srgbClr val="000000"/>
                </a:solidFill>
              </a:rPr>
              <a:t>*The Essential</a:t>
            </a:r>
            <a:r>
              <a:rPr lang="en-US" altLang="en-US" baseline="0" dirty="0">
                <a:solidFill>
                  <a:srgbClr val="000000"/>
                </a:solidFill>
              </a:rPr>
              <a:t> </a:t>
            </a:r>
            <a:r>
              <a:rPr lang="en-US" altLang="en-US" dirty="0">
                <a:solidFill>
                  <a:srgbClr val="000000"/>
                </a:solidFill>
              </a:rPr>
              <a:t>Health Benefit</a:t>
            </a:r>
            <a:r>
              <a:rPr lang="en-US" altLang="en-US" baseline="0" dirty="0">
                <a:solidFill>
                  <a:srgbClr val="000000"/>
                </a:solidFill>
              </a:rPr>
              <a:t> (EHB)</a:t>
            </a:r>
            <a:r>
              <a:rPr lang="en-US" altLang="en-US" dirty="0">
                <a:solidFill>
                  <a:srgbClr val="000000"/>
                </a:solidFill>
              </a:rPr>
              <a:t> provisions do require issuers of non-grandfathered health plans in the individual and small group markets to provide mental health and substance use disorder benefits in compliance with the requirements of</a:t>
            </a:r>
            <a:r>
              <a:rPr lang="en-US" altLang="en-US" baseline="0" dirty="0">
                <a:solidFill>
                  <a:srgbClr val="000000"/>
                </a:solidFill>
              </a:rPr>
              <a:t> mental health parity </a:t>
            </a:r>
            <a:r>
              <a:rPr lang="en-US" altLang="en-US" dirty="0">
                <a:solidFill>
                  <a:srgbClr val="000000"/>
                </a:solidFill>
              </a:rPr>
              <a:t>regulations. </a:t>
            </a:r>
          </a:p>
          <a:p>
            <a:pPr algn="just">
              <a:defRPr/>
            </a:pPr>
            <a:endParaRPr lang="en-US" altLang="en-US" dirty="0">
              <a:solidFill>
                <a:srgbClr val="000000"/>
              </a:solidFill>
            </a:endParaRPr>
          </a:p>
        </p:txBody>
      </p:sp>
      <p:sp>
        <p:nvSpPr>
          <p:cNvPr id="4" name="Slide Number Placeholder 3"/>
          <p:cNvSpPr>
            <a:spLocks noGrp="1"/>
          </p:cNvSpPr>
          <p:nvPr>
            <p:ph type="sldNum" sz="quarter" idx="10"/>
          </p:nvPr>
        </p:nvSpPr>
        <p:spPr/>
        <p:txBody>
          <a:bodyPr/>
          <a:lstStyle/>
          <a:p>
            <a:fld id="{B4A6A421-FD84-47BE-8F03-B443B8D099AC}" type="slidenum">
              <a:rPr lang="en-US" smtClean="0"/>
              <a:t>6</a:t>
            </a:fld>
            <a:endParaRPr lang="en-US"/>
          </a:p>
        </p:txBody>
      </p:sp>
    </p:spTree>
    <p:extLst>
      <p:ext uri="{BB962C8B-B14F-4D97-AF65-F5344CB8AC3E}">
        <p14:creationId xmlns:p14="http://schemas.microsoft.com/office/powerpoint/2010/main" val="3628442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defRPr/>
            </a:pPr>
            <a:r>
              <a:rPr lang="en-US" dirty="0">
                <a:solidFill>
                  <a:schemeClr val="tx1"/>
                </a:solidFill>
              </a:rPr>
              <a:t>*It is important to note that federal m</a:t>
            </a:r>
            <a:r>
              <a:rPr lang="en-US" altLang="en-US" dirty="0">
                <a:solidFill>
                  <a:srgbClr val="000000"/>
                </a:solidFill>
              </a:rPr>
              <a:t>ental</a:t>
            </a:r>
            <a:r>
              <a:rPr lang="en-US" altLang="en-US" baseline="0" dirty="0">
                <a:solidFill>
                  <a:srgbClr val="000000"/>
                </a:solidFill>
              </a:rPr>
              <a:t> health parity</a:t>
            </a:r>
            <a:r>
              <a:rPr lang="en-US" altLang="en-US" dirty="0">
                <a:solidFill>
                  <a:srgbClr val="000000"/>
                </a:solidFill>
              </a:rPr>
              <a:t> does not mandate that group health plans or issuers provide mental health or substance use disorder benefits.  BUT the Essential</a:t>
            </a:r>
            <a:r>
              <a:rPr lang="en-US" altLang="en-US" baseline="0" dirty="0">
                <a:solidFill>
                  <a:srgbClr val="000000"/>
                </a:solidFill>
              </a:rPr>
              <a:t> </a:t>
            </a:r>
            <a:r>
              <a:rPr lang="en-US" altLang="en-US" dirty="0">
                <a:solidFill>
                  <a:srgbClr val="000000"/>
                </a:solidFill>
              </a:rPr>
              <a:t>Health Benefit</a:t>
            </a:r>
            <a:r>
              <a:rPr lang="en-US" altLang="en-US" baseline="0" dirty="0">
                <a:solidFill>
                  <a:srgbClr val="000000"/>
                </a:solidFill>
              </a:rPr>
              <a:t> (EHB)</a:t>
            </a:r>
            <a:r>
              <a:rPr lang="en-US" altLang="en-US" dirty="0">
                <a:solidFill>
                  <a:srgbClr val="000000"/>
                </a:solidFill>
              </a:rPr>
              <a:t> provisions do require issuers of non-grandfathered health plans in the individual and small group markets to provide mental health and substance use disorder benefits in compliance with the requirements of</a:t>
            </a:r>
            <a:r>
              <a:rPr lang="en-US" altLang="en-US" baseline="0" dirty="0">
                <a:solidFill>
                  <a:srgbClr val="000000"/>
                </a:solidFill>
              </a:rPr>
              <a:t> mental health parity </a:t>
            </a:r>
            <a:r>
              <a:rPr lang="en-US" altLang="en-US" dirty="0">
                <a:solidFill>
                  <a:srgbClr val="000000"/>
                </a:solidFill>
              </a:rPr>
              <a:t>regulations. </a:t>
            </a:r>
          </a:p>
          <a:p>
            <a:pPr algn="just">
              <a:defRPr/>
            </a:pPr>
            <a:endParaRPr lang="en-US" altLang="en-US" dirty="0">
              <a:solidFill>
                <a:srgbClr val="000000"/>
              </a:solidFill>
            </a:endParaRPr>
          </a:p>
          <a:p>
            <a:pPr algn="just">
              <a:defRPr/>
            </a:pPr>
            <a:r>
              <a:rPr lang="en-US" altLang="en-US" i="1" dirty="0">
                <a:solidFill>
                  <a:srgbClr val="000000"/>
                </a:solidFill>
              </a:rPr>
              <a:t>Retiree-only and</a:t>
            </a:r>
            <a:r>
              <a:rPr lang="en-US" altLang="en-US" i="1" baseline="0" dirty="0">
                <a:solidFill>
                  <a:srgbClr val="000000"/>
                </a:solidFill>
              </a:rPr>
              <a:t> excepted benefit plans are also exempt from the parity requirements.</a:t>
            </a:r>
            <a:endParaRPr lang="en-US" altLang="en-US" i="1" dirty="0">
              <a:solidFill>
                <a:srgbClr val="000000"/>
              </a:solidFill>
            </a:endParaRPr>
          </a:p>
          <a:p>
            <a:endParaRPr lang="en-US" dirty="0"/>
          </a:p>
        </p:txBody>
      </p:sp>
      <p:sp>
        <p:nvSpPr>
          <p:cNvPr id="4" name="Slide Number Placeholder 3"/>
          <p:cNvSpPr>
            <a:spLocks noGrp="1"/>
          </p:cNvSpPr>
          <p:nvPr>
            <p:ph type="sldNum" sz="quarter" idx="10"/>
          </p:nvPr>
        </p:nvSpPr>
        <p:spPr/>
        <p:txBody>
          <a:bodyPr/>
          <a:lstStyle/>
          <a:p>
            <a:fld id="{B4A6A421-FD84-47BE-8F03-B443B8D099AC}" type="slidenum">
              <a:rPr lang="en-US" smtClean="0"/>
              <a:t>7</a:t>
            </a:fld>
            <a:endParaRPr lang="en-US"/>
          </a:p>
        </p:txBody>
      </p:sp>
    </p:spTree>
    <p:extLst>
      <p:ext uri="{BB962C8B-B14F-4D97-AF65-F5344CB8AC3E}">
        <p14:creationId xmlns:p14="http://schemas.microsoft.com/office/powerpoint/2010/main" val="346226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itchFamily="34" charset="0"/>
              <a:buNone/>
              <a:defRPr/>
            </a:pPr>
            <a:r>
              <a:rPr lang="en-US" dirty="0">
                <a:solidFill>
                  <a:srgbClr val="000000"/>
                </a:solidFill>
              </a:rPr>
              <a:t>A</a:t>
            </a:r>
            <a:r>
              <a:rPr lang="en-US" i="1" dirty="0">
                <a:solidFill>
                  <a:srgbClr val="000000"/>
                </a:solidFill>
              </a:rPr>
              <a:t> </a:t>
            </a:r>
            <a:r>
              <a:rPr lang="en-US" dirty="0">
                <a:solidFill>
                  <a:srgbClr val="000000"/>
                </a:solidFill>
              </a:rPr>
              <a:t>group health plan and a health insurance issuer offering health insurance coverage in a group or individual market must ensure that financial requirement</a:t>
            </a:r>
            <a:r>
              <a:rPr lang="en-US" dirty="0">
                <a:solidFill>
                  <a:schemeClr val="accent3"/>
                </a:solidFill>
              </a:rPr>
              <a:t>s </a:t>
            </a:r>
            <a:r>
              <a:rPr lang="en-US" dirty="0">
                <a:solidFill>
                  <a:srgbClr val="000000"/>
                </a:solidFill>
              </a:rPr>
              <a:t>and quantitative treatment limitations applicable to mental health or substance use disorder benefits are no more restrictive than the predominant requirements or limitations applied to substantially all medical/surgical benefits.  </a:t>
            </a:r>
          </a:p>
          <a:p>
            <a:pPr>
              <a:buFont typeface="Arial" pitchFamily="34" charset="0"/>
              <a:buNone/>
              <a:defRPr/>
            </a:pPr>
            <a:endParaRPr lang="en-US" dirty="0">
              <a:solidFill>
                <a:srgbClr val="000000"/>
              </a:solidFill>
            </a:endParaRPr>
          </a:p>
          <a:p>
            <a:pPr marL="171450" indent="-171450">
              <a:buFont typeface="Arial" pitchFamily="34" charset="0"/>
              <a:buChar char="•"/>
              <a:defRPr/>
            </a:pPr>
            <a:r>
              <a:rPr lang="en-US" dirty="0">
                <a:solidFill>
                  <a:srgbClr val="000000"/>
                </a:solidFill>
              </a:rPr>
              <a:t>it applies to financial requirements such as copayments, deductibles, coinsurance</a:t>
            </a:r>
            <a:r>
              <a:rPr lang="en-US" dirty="0">
                <a:solidFill>
                  <a:schemeClr val="accent3"/>
                </a:solidFill>
              </a:rPr>
              <a:t>, </a:t>
            </a:r>
            <a:r>
              <a:rPr lang="en-US" dirty="0">
                <a:solidFill>
                  <a:srgbClr val="000000"/>
                </a:solidFill>
              </a:rPr>
              <a:t>and out-of-pocket maximums.  It also applies to</a:t>
            </a:r>
            <a:r>
              <a:rPr lang="en-US" baseline="0" dirty="0">
                <a:solidFill>
                  <a:srgbClr val="000000"/>
                </a:solidFill>
              </a:rPr>
              <a:t> </a:t>
            </a:r>
            <a:r>
              <a:rPr lang="en-US" dirty="0">
                <a:solidFill>
                  <a:srgbClr val="000000"/>
                </a:solidFill>
              </a:rPr>
              <a:t>treatment limitation such as annual, episode, lifetime day</a:t>
            </a:r>
            <a:r>
              <a:rPr lang="en-US" dirty="0">
                <a:solidFill>
                  <a:schemeClr val="accent3"/>
                </a:solidFill>
              </a:rPr>
              <a:t>, </a:t>
            </a:r>
            <a:r>
              <a:rPr lang="en-US" dirty="0">
                <a:solidFill>
                  <a:srgbClr val="000000"/>
                </a:solidFill>
              </a:rPr>
              <a:t>and visit limits.</a:t>
            </a:r>
            <a:endParaRPr lang="en-US" dirty="0"/>
          </a:p>
          <a:p>
            <a:pPr>
              <a:buFont typeface="Arial" pitchFamily="34" charset="0"/>
              <a:buNone/>
              <a:defRPr/>
            </a:pPr>
            <a:endParaRPr lang="en-US" i="1" dirty="0">
              <a:solidFill>
                <a:srgbClr val="000000"/>
              </a:solidFill>
            </a:endParaRPr>
          </a:p>
          <a:p>
            <a:pPr>
              <a:defRPr/>
            </a:pPr>
            <a:endParaRPr lang="en-US" altLang="en-US" i="1" dirty="0">
              <a:solidFill>
                <a:srgbClr val="000000"/>
              </a:solidFill>
            </a:endParaRPr>
          </a:p>
          <a:p>
            <a:endParaRPr lang="en-US" dirty="0"/>
          </a:p>
        </p:txBody>
      </p:sp>
      <p:sp>
        <p:nvSpPr>
          <p:cNvPr id="4" name="Slide Number Placeholder 3"/>
          <p:cNvSpPr>
            <a:spLocks noGrp="1"/>
          </p:cNvSpPr>
          <p:nvPr>
            <p:ph type="sldNum" sz="quarter" idx="10"/>
          </p:nvPr>
        </p:nvSpPr>
        <p:spPr/>
        <p:txBody>
          <a:bodyPr/>
          <a:lstStyle/>
          <a:p>
            <a:fld id="{B4A6A421-FD84-47BE-8F03-B443B8D099AC}" type="slidenum">
              <a:rPr lang="en-US" smtClean="0"/>
              <a:t>8</a:t>
            </a:fld>
            <a:endParaRPr lang="en-US"/>
          </a:p>
        </p:txBody>
      </p:sp>
    </p:spTree>
    <p:extLst>
      <p:ext uri="{BB962C8B-B14F-4D97-AF65-F5344CB8AC3E}">
        <p14:creationId xmlns:p14="http://schemas.microsoft.com/office/powerpoint/2010/main" val="1667990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buFont typeface="Wingdings" panose="05000000000000000000" pitchFamily="2" charset="2"/>
              <a:buChar char="Ø"/>
            </a:pPr>
            <a:r>
              <a:rPr lang="en-US" sz="1200" dirty="0"/>
              <a:t>Prohibited: Lifetime and annual dollar limits on MH/SUD benefits that are lower than those limits imposed on medical/surgical benefits*</a:t>
            </a:r>
          </a:p>
          <a:p>
            <a:pPr>
              <a:spcAft>
                <a:spcPts val="600"/>
              </a:spcAft>
              <a:buFont typeface="Wingdings" panose="05000000000000000000" pitchFamily="2" charset="2"/>
              <a:buChar char="Ø"/>
            </a:pPr>
            <a:r>
              <a:rPr lang="en-US" sz="1200" dirty="0"/>
              <a:t>Prohibited: Cumulative financial requirements or cumulative quantitative treatment limitations for MH/SUD benefits that accumulate separately from any cumulative financial requirement or quantitative treatment limitations established for medical/surgical benefits in the same classification</a:t>
            </a:r>
          </a:p>
          <a:p>
            <a:pPr>
              <a:spcAft>
                <a:spcPts val="600"/>
              </a:spcAft>
              <a:buFont typeface="Wingdings" panose="05000000000000000000" pitchFamily="2" charset="2"/>
              <a:buChar char="Ø"/>
            </a:pPr>
            <a:r>
              <a:rPr lang="en-US" sz="1200" dirty="0">
                <a:cs typeface="Times New Roman" panose="02020603050405020304" pitchFamily="18" charset="0"/>
              </a:rPr>
              <a:t>Disclosure requirements on criteria for medical necessity and reasons for denial</a:t>
            </a:r>
          </a:p>
          <a:p>
            <a:endParaRPr lang="en-US" dirty="0"/>
          </a:p>
        </p:txBody>
      </p:sp>
      <p:sp>
        <p:nvSpPr>
          <p:cNvPr id="4" name="Slide Number Placeholder 3"/>
          <p:cNvSpPr>
            <a:spLocks noGrp="1"/>
          </p:cNvSpPr>
          <p:nvPr>
            <p:ph type="sldNum" sz="quarter" idx="10"/>
          </p:nvPr>
        </p:nvSpPr>
        <p:spPr/>
        <p:txBody>
          <a:bodyPr/>
          <a:lstStyle/>
          <a:p>
            <a:fld id="{B4A6A421-FD84-47BE-8F03-B443B8D099AC}" type="slidenum">
              <a:rPr lang="en-US" smtClean="0"/>
              <a:t>9</a:t>
            </a:fld>
            <a:endParaRPr lang="en-US"/>
          </a:p>
        </p:txBody>
      </p:sp>
    </p:spTree>
    <p:extLst>
      <p:ext uri="{BB962C8B-B14F-4D97-AF65-F5344CB8AC3E}">
        <p14:creationId xmlns:p14="http://schemas.microsoft.com/office/powerpoint/2010/main" val="3698862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tLang="en-US" dirty="0">
                <a:solidFill>
                  <a:srgbClr val="000000"/>
                </a:solidFill>
              </a:rPr>
              <a:t>The six classifications are outlined in the</a:t>
            </a:r>
            <a:r>
              <a:rPr lang="en-US" altLang="en-US" baseline="0" dirty="0">
                <a:solidFill>
                  <a:srgbClr val="000000"/>
                </a:solidFill>
              </a:rPr>
              <a:t> Departments’ rulemaking.</a:t>
            </a:r>
            <a:endParaRPr lang="en-US" altLang="en-US" dirty="0">
              <a:solidFill>
                <a:srgbClr val="000000"/>
              </a:solidFill>
            </a:endParaRPr>
          </a:p>
          <a:p>
            <a:pPr>
              <a:defRPr/>
            </a:pPr>
            <a:endParaRPr lang="en-US" altLang="en-US" dirty="0">
              <a:solidFill>
                <a:srgbClr val="000000"/>
              </a:solidFill>
            </a:endParaRPr>
          </a:p>
        </p:txBody>
      </p:sp>
      <p:sp>
        <p:nvSpPr>
          <p:cNvPr id="4" name="Slide Number Placeholder 3"/>
          <p:cNvSpPr>
            <a:spLocks noGrp="1"/>
          </p:cNvSpPr>
          <p:nvPr>
            <p:ph type="sldNum" sz="quarter" idx="10"/>
          </p:nvPr>
        </p:nvSpPr>
        <p:spPr/>
        <p:txBody>
          <a:bodyPr/>
          <a:lstStyle/>
          <a:p>
            <a:fld id="{B4A6A421-FD84-47BE-8F03-B443B8D099AC}" type="slidenum">
              <a:rPr lang="en-US" smtClean="0"/>
              <a:t>10</a:t>
            </a:fld>
            <a:endParaRPr lang="en-US"/>
          </a:p>
        </p:txBody>
      </p:sp>
    </p:spTree>
    <p:extLst>
      <p:ext uri="{BB962C8B-B14F-4D97-AF65-F5344CB8AC3E}">
        <p14:creationId xmlns:p14="http://schemas.microsoft.com/office/powerpoint/2010/main" val="1658073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 plan may not impose a financial requirement (such as a copayment) or quantitative treatment limitation (such as how many visits your plan will pay for) to MH/SUD benefits that is more restrictive than the </a:t>
            </a:r>
            <a:r>
              <a:rPr lang="en-US" sz="1200" b="1" dirty="0"/>
              <a:t>predominant</a:t>
            </a:r>
            <a:r>
              <a:rPr lang="en-US" sz="1200" dirty="0"/>
              <a:t> financial requirement or treatment limitation of that type that is applied to </a:t>
            </a:r>
            <a:r>
              <a:rPr lang="en-US" sz="1200" b="1" dirty="0"/>
              <a:t>substantially all </a:t>
            </a:r>
            <a:r>
              <a:rPr lang="en-US" sz="1200" dirty="0"/>
              <a:t>medical/surgical benefits in the same classification.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solidFill>
                  <a:srgbClr val="000000"/>
                </a:solidFill>
              </a:rPr>
              <a:t>The predominant/substantially all analysis is done separately within each classification.  In the case of copays –the analysis to copayments is applied in each classification.  </a:t>
            </a:r>
          </a:p>
        </p:txBody>
      </p:sp>
      <p:sp>
        <p:nvSpPr>
          <p:cNvPr id="4" name="Slide Number Placeholder 3"/>
          <p:cNvSpPr>
            <a:spLocks noGrp="1"/>
          </p:cNvSpPr>
          <p:nvPr>
            <p:ph type="sldNum" sz="quarter" idx="10"/>
          </p:nvPr>
        </p:nvSpPr>
        <p:spPr/>
        <p:txBody>
          <a:bodyPr/>
          <a:lstStyle/>
          <a:p>
            <a:fld id="{B4A6A421-FD84-47BE-8F03-B443B8D099AC}" type="slidenum">
              <a:rPr lang="en-US" smtClean="0"/>
              <a:t>11</a:t>
            </a:fld>
            <a:endParaRPr lang="en-US"/>
          </a:p>
        </p:txBody>
      </p:sp>
    </p:spTree>
    <p:extLst>
      <p:ext uri="{BB962C8B-B14F-4D97-AF65-F5344CB8AC3E}">
        <p14:creationId xmlns:p14="http://schemas.microsoft.com/office/powerpoint/2010/main" val="986277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tLang="en-US" dirty="0">
                <a:solidFill>
                  <a:srgbClr val="000000"/>
                </a:solidFill>
              </a:rPr>
              <a:t>The classification we will use for our example is the outpatient, in-network classification.</a:t>
            </a:r>
          </a:p>
          <a:p>
            <a:pPr>
              <a:defRPr/>
            </a:pPr>
            <a:endParaRPr lang="en-US" altLang="en-US" u="sng" dirty="0">
              <a:solidFill>
                <a:srgbClr val="000000"/>
              </a:solidFill>
            </a:endParaRPr>
          </a:p>
          <a:p>
            <a:pPr>
              <a:defRPr/>
            </a:pPr>
            <a:r>
              <a:rPr lang="en-US" altLang="en-US" dirty="0">
                <a:solidFill>
                  <a:srgbClr val="000000"/>
                </a:solidFill>
              </a:rPr>
              <a:t>For purposes of the parity analysis, benefits must be assigned </a:t>
            </a:r>
            <a:r>
              <a:rPr lang="en-US" altLang="en-US" u="sng" dirty="0">
                <a:solidFill>
                  <a:srgbClr val="000000"/>
                </a:solidFill>
              </a:rPr>
              <a:t>within</a:t>
            </a:r>
            <a:r>
              <a:rPr lang="en-US" altLang="en-US" dirty="0">
                <a:solidFill>
                  <a:srgbClr val="000000"/>
                </a:solidFill>
              </a:rPr>
              <a:t> a classification in a consistent manner. There’s some flexibility for plans to choose in which classification they are going to place intermediate levels of services, but then both medical/surgical and mental health benefits must be placed in the same classification for both.  </a:t>
            </a:r>
          </a:p>
          <a:p>
            <a:pPr>
              <a:defRPr/>
            </a:pPr>
            <a:endParaRPr lang="en-US" altLang="en-US" dirty="0">
              <a:solidFill>
                <a:srgbClr val="000000"/>
              </a:solidFill>
            </a:endParaRPr>
          </a:p>
          <a:p>
            <a:pPr>
              <a:defRPr/>
            </a:pPr>
            <a:r>
              <a:rPr lang="en-US" altLang="en-US" dirty="0">
                <a:solidFill>
                  <a:srgbClr val="000000"/>
                </a:solidFill>
              </a:rPr>
              <a:t>If a group health plan provides mental health/substance use disorder benefits in any classification, it must provide benefits in all classifications in which medical/surgical benefits are provide.  [E.g., if a group health plan covers full range of medical/surgical</a:t>
            </a:r>
            <a:r>
              <a:rPr lang="en-US" altLang="en-US" baseline="0" dirty="0">
                <a:solidFill>
                  <a:srgbClr val="000000"/>
                </a:solidFill>
              </a:rPr>
              <a:t> </a:t>
            </a:r>
            <a:r>
              <a:rPr lang="en-US" altLang="en-US" dirty="0">
                <a:solidFill>
                  <a:srgbClr val="000000"/>
                </a:solidFill>
              </a:rPr>
              <a:t>in all classifications and chooses to cover depression – must cover depression in all classifications (can’t restrict to only in-network treatment)]. </a:t>
            </a:r>
            <a:r>
              <a:rPr lang="en-US" altLang="en-US" i="1" dirty="0">
                <a:solidFill>
                  <a:srgbClr val="000000"/>
                </a:solidFill>
              </a:rPr>
              <a:t>This rule applies on a condition by condition basis.</a:t>
            </a:r>
            <a:r>
              <a:rPr lang="en-US" altLang="en-US" dirty="0">
                <a:solidFill>
                  <a:srgbClr val="000000"/>
                </a:solidFill>
              </a:rPr>
              <a:t> </a:t>
            </a:r>
          </a:p>
          <a:p>
            <a:pPr>
              <a:defRPr/>
            </a:pPr>
            <a:endParaRPr lang="en-US" altLang="en-US" dirty="0">
              <a:solidFill>
                <a:srgbClr val="000000"/>
              </a:solidFill>
            </a:endParaRPr>
          </a:p>
          <a:p>
            <a:pPr>
              <a:defRPr/>
            </a:pPr>
            <a:r>
              <a:rPr lang="en-US" altLang="en-US" dirty="0">
                <a:solidFill>
                  <a:srgbClr val="000000"/>
                </a:solidFill>
              </a:rPr>
              <a:t>Permitted sub-classifications </a:t>
            </a:r>
          </a:p>
          <a:p>
            <a:pPr>
              <a:defRPr/>
            </a:pPr>
            <a:r>
              <a:rPr lang="en-US" altLang="en-US" dirty="0">
                <a:solidFill>
                  <a:srgbClr val="000000"/>
                </a:solidFill>
              </a:rPr>
              <a:t>A plan can subdivide the outpatient classification into outpatient office visits and other outpatient </a:t>
            </a:r>
            <a:r>
              <a:rPr lang="en-US" altLang="en-US" i="1" dirty="0">
                <a:solidFill>
                  <a:srgbClr val="000000"/>
                </a:solidFill>
              </a:rPr>
              <a:t>services.  </a:t>
            </a:r>
            <a:endParaRPr lang="en-US" altLang="en-US" b="1" i="1" u="sng" dirty="0">
              <a:solidFill>
                <a:srgbClr val="000000"/>
              </a:solidFill>
            </a:endParaRPr>
          </a:p>
          <a:p>
            <a:pPr>
              <a:defRPr/>
            </a:pPr>
            <a:r>
              <a:rPr lang="en-US" altLang="en-US" i="1" dirty="0">
                <a:solidFill>
                  <a:srgbClr val="000000"/>
                </a:solidFill>
              </a:rPr>
              <a:t>Plans</a:t>
            </a:r>
            <a:r>
              <a:rPr lang="en-US" altLang="en-US" dirty="0">
                <a:solidFill>
                  <a:srgbClr val="000000"/>
                </a:solidFill>
              </a:rPr>
              <a:t> can also subdivide the in-network classifications for plans with multiple network tiers.  </a:t>
            </a:r>
          </a:p>
          <a:p>
            <a:pPr marL="171450" indent="-171450">
              <a:buFontTx/>
              <a:buChar char="-"/>
              <a:defRPr/>
            </a:pPr>
            <a:r>
              <a:rPr lang="en-US" altLang="en-US" dirty="0">
                <a:solidFill>
                  <a:srgbClr val="000000"/>
                </a:solidFill>
              </a:rPr>
              <a:t>tiering needs to be based on reasonable factors, and </a:t>
            </a:r>
          </a:p>
          <a:p>
            <a:pPr marL="171450" indent="-171450">
              <a:buFontTx/>
              <a:buChar char="-"/>
              <a:defRPr/>
            </a:pPr>
            <a:r>
              <a:rPr lang="en-US" altLang="en-US" dirty="0">
                <a:solidFill>
                  <a:srgbClr val="000000"/>
                </a:solidFill>
              </a:rPr>
              <a:t>without regard to whether a provider is a mental health or substance use disorder provider or a medical surgical provider.  </a:t>
            </a:r>
          </a:p>
        </p:txBody>
      </p:sp>
      <p:sp>
        <p:nvSpPr>
          <p:cNvPr id="4" name="Slide Number Placeholder 3"/>
          <p:cNvSpPr>
            <a:spLocks noGrp="1"/>
          </p:cNvSpPr>
          <p:nvPr>
            <p:ph type="sldNum" sz="quarter" idx="10"/>
          </p:nvPr>
        </p:nvSpPr>
        <p:spPr/>
        <p:txBody>
          <a:bodyPr/>
          <a:lstStyle/>
          <a:p>
            <a:fld id="{B4A6A421-FD84-47BE-8F03-B443B8D099AC}" type="slidenum">
              <a:rPr lang="en-US" smtClean="0"/>
              <a:t>12</a:t>
            </a:fld>
            <a:endParaRPr lang="en-US"/>
          </a:p>
        </p:txBody>
      </p:sp>
    </p:spTree>
    <p:extLst>
      <p:ext uri="{BB962C8B-B14F-4D97-AF65-F5344CB8AC3E}">
        <p14:creationId xmlns:p14="http://schemas.microsoft.com/office/powerpoint/2010/main" val="7173099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altLang="en-US" dirty="0">
                <a:solidFill>
                  <a:srgbClr val="000000"/>
                </a:solidFill>
              </a:rPr>
              <a:t>The four step analysis is done separately for each type of financial restriction or quantitative treatment limitation in each classification of benefits.  </a:t>
            </a:r>
          </a:p>
          <a:p>
            <a:pPr marL="228600" indent="-228600" eaLnBrk="1" hangingPunct="1">
              <a:buFont typeface="+mj-lt"/>
              <a:buAutoNum type="arabicPeriod"/>
              <a:defRPr/>
            </a:pPr>
            <a:r>
              <a:rPr lang="en-US" altLang="en-US" dirty="0">
                <a:solidFill>
                  <a:srgbClr val="000000"/>
                </a:solidFill>
              </a:rPr>
              <a:t>identify the classification such as, outpatient, in-network, etc. </a:t>
            </a:r>
          </a:p>
          <a:p>
            <a:pPr marL="228600" indent="-228600" eaLnBrk="1" hangingPunct="1">
              <a:buFont typeface="+mj-lt"/>
              <a:buAutoNum type="arabicPeriod"/>
              <a:defRPr/>
            </a:pPr>
            <a:r>
              <a:rPr lang="en-US" altLang="en-US" dirty="0">
                <a:solidFill>
                  <a:srgbClr val="000000"/>
                </a:solidFill>
              </a:rPr>
              <a:t>identify the type of financial requirement or quantitative treatment limitation [example: copayment]. </a:t>
            </a:r>
            <a:endParaRPr lang="en-US" altLang="en-US" i="1" dirty="0">
              <a:solidFill>
                <a:srgbClr val="000000"/>
              </a:solidFill>
            </a:endParaRPr>
          </a:p>
          <a:p>
            <a:pPr marL="228600" indent="-228600" eaLnBrk="1" hangingPunct="1">
              <a:buFont typeface="+mj-lt"/>
              <a:buAutoNum type="arabicPeriod"/>
              <a:defRPr/>
            </a:pPr>
            <a:r>
              <a:rPr lang="en-US" altLang="en-US" dirty="0">
                <a:solidFill>
                  <a:srgbClr val="000000"/>
                </a:solidFill>
              </a:rPr>
              <a:t>determine what is the predominant level of the copayment [e.g., $10, $20, $30] that applies to “substantially all” medical surgical benefits in that classification  (</a:t>
            </a:r>
            <a:r>
              <a:rPr lang="en-US" altLang="en-US" i="1" dirty="0">
                <a:solidFill>
                  <a:srgbClr val="000000"/>
                </a:solidFill>
              </a:rPr>
              <a:t>meaning it applies to at least 2/3 of medical</a:t>
            </a:r>
            <a:r>
              <a:rPr lang="en-US" altLang="en-US" i="1" baseline="0" dirty="0">
                <a:solidFill>
                  <a:srgbClr val="000000"/>
                </a:solidFill>
              </a:rPr>
              <a:t>/surgical benefits in that classification</a:t>
            </a:r>
            <a:r>
              <a:rPr lang="en-US" altLang="en-US" i="1" dirty="0">
                <a:solidFill>
                  <a:srgbClr val="000000"/>
                </a:solidFill>
              </a:rPr>
              <a:t>)</a:t>
            </a:r>
            <a:r>
              <a:rPr lang="en-US" altLang="en-US" dirty="0">
                <a:solidFill>
                  <a:srgbClr val="000000"/>
                </a:solidFill>
              </a:rPr>
              <a:t>. .  </a:t>
            </a:r>
          </a:p>
          <a:p>
            <a:pPr marL="228600" indent="-228600" eaLnBrk="1" hangingPunct="1">
              <a:buFont typeface="+mj-lt"/>
              <a:buAutoNum type="arabicPeriod"/>
              <a:defRPr/>
            </a:pPr>
            <a:r>
              <a:rPr lang="en-US" altLang="en-US" dirty="0">
                <a:solidFill>
                  <a:srgbClr val="000000"/>
                </a:solidFill>
              </a:rPr>
              <a:t>whatever the “predominant” level of the copayment (</a:t>
            </a:r>
            <a:r>
              <a:rPr lang="en-US" altLang="en-US" i="1" dirty="0">
                <a:solidFill>
                  <a:srgbClr val="000000"/>
                </a:solidFill>
              </a:rPr>
              <a:t>meaning it applies to more than ½</a:t>
            </a:r>
            <a:r>
              <a:rPr lang="en-US" altLang="en-US" i="1" baseline="0" dirty="0">
                <a:solidFill>
                  <a:srgbClr val="000000"/>
                </a:solidFill>
              </a:rPr>
              <a:t> of medical/surgical benefits in the classification subject to the copayment</a:t>
            </a:r>
            <a:r>
              <a:rPr lang="en-US" altLang="en-US" baseline="0" dirty="0">
                <a:solidFill>
                  <a:srgbClr val="000000"/>
                </a:solidFill>
              </a:rPr>
              <a:t>)</a:t>
            </a:r>
            <a:r>
              <a:rPr lang="en-US" altLang="en-US" dirty="0">
                <a:solidFill>
                  <a:srgbClr val="000000"/>
                </a:solidFill>
              </a:rPr>
              <a:t>  is the most restrictive copayment that can be applied to the mental health/substance use disorder benefits in that classification.</a:t>
            </a:r>
          </a:p>
          <a:p>
            <a:pPr eaLnBrk="1" hangingPunct="1">
              <a:defRPr/>
            </a:pPr>
            <a:endParaRPr lang="en-US" altLang="en-US" dirty="0">
              <a:solidFill>
                <a:srgbClr val="000000"/>
              </a:solidFill>
            </a:endParaRPr>
          </a:p>
          <a:p>
            <a:pPr eaLnBrk="1" hangingPunct="1">
              <a:defRPr/>
            </a:pPr>
            <a:r>
              <a:rPr lang="en-US" altLang="en-US" dirty="0">
                <a:solidFill>
                  <a:srgbClr val="000000"/>
                </a:solidFill>
              </a:rPr>
              <a:t>You must assess each financial requirement individually.   </a:t>
            </a:r>
          </a:p>
          <a:p>
            <a:pPr eaLnBrk="1" hangingPunct="1">
              <a:defRPr/>
            </a:pPr>
            <a:endParaRPr lang="en-US" altLang="en-US"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If the financial requirement or quantitative treatment limitation applies to substantially</a:t>
            </a:r>
            <a:r>
              <a:rPr lang="en-US" sz="1200" i="1" kern="1200" baseline="0" dirty="0">
                <a:solidFill>
                  <a:schemeClr val="tx1"/>
                </a:solidFill>
                <a:effectLst/>
                <a:latin typeface="+mn-lt"/>
                <a:ea typeface="+mn-ea"/>
                <a:cs typeface="+mn-cs"/>
              </a:rPr>
              <a:t> all, but there’s </a:t>
            </a:r>
            <a:r>
              <a:rPr lang="en-US" sz="1200" i="1" kern="1200" dirty="0">
                <a:solidFill>
                  <a:schemeClr val="tx1"/>
                </a:solidFill>
                <a:effectLst/>
                <a:latin typeface="+mn-lt"/>
                <a:ea typeface="+mn-ea"/>
                <a:cs typeface="+mn-cs"/>
              </a:rPr>
              <a:t>no one predominant level, a plan can combine levels of</a:t>
            </a:r>
            <a:r>
              <a:rPr lang="en-US" sz="1200" i="1" kern="1200" baseline="0" dirty="0">
                <a:solidFill>
                  <a:schemeClr val="tx1"/>
                </a:solidFill>
                <a:effectLst/>
                <a:latin typeface="+mn-lt"/>
                <a:ea typeface="+mn-ea"/>
                <a:cs typeface="+mn-cs"/>
              </a:rPr>
              <a:t> a financial requirement</a:t>
            </a:r>
            <a:r>
              <a:rPr lang="en-US" sz="1200" i="1" kern="1200" dirty="0">
                <a:solidFill>
                  <a:schemeClr val="tx1"/>
                </a:solidFill>
                <a:effectLst/>
                <a:latin typeface="+mn-lt"/>
                <a:ea typeface="+mn-ea"/>
                <a:cs typeface="+mn-cs"/>
              </a:rPr>
              <a:t> until it reaches more than 50%, and then the least restrictive in that group is the most restrictive that can apply to MH/SUD benefits. </a:t>
            </a:r>
          </a:p>
          <a:p>
            <a:pPr eaLnBrk="1" hangingPunct="1">
              <a:defRPr/>
            </a:pPr>
            <a:endParaRPr lang="en-US" altLang="en-US" dirty="0"/>
          </a:p>
          <a:p>
            <a:pPr eaLnBrk="1" hangingPunct="1">
              <a:defRPr/>
            </a:pPr>
            <a:endParaRPr lang="en-US" altLang="en-US" dirty="0"/>
          </a:p>
          <a:p>
            <a:endParaRPr lang="en-US" dirty="0"/>
          </a:p>
        </p:txBody>
      </p:sp>
      <p:sp>
        <p:nvSpPr>
          <p:cNvPr id="4" name="Slide Number Placeholder 3"/>
          <p:cNvSpPr>
            <a:spLocks noGrp="1"/>
          </p:cNvSpPr>
          <p:nvPr>
            <p:ph type="sldNum" sz="quarter" idx="10"/>
          </p:nvPr>
        </p:nvSpPr>
        <p:spPr/>
        <p:txBody>
          <a:bodyPr/>
          <a:lstStyle/>
          <a:p>
            <a:fld id="{B4A6A421-FD84-47BE-8F03-B443B8D099AC}" type="slidenum">
              <a:rPr lang="en-US" smtClean="0"/>
              <a:t>13</a:t>
            </a:fld>
            <a:endParaRPr lang="en-US"/>
          </a:p>
        </p:txBody>
      </p:sp>
    </p:spTree>
    <p:extLst>
      <p:ext uri="{BB962C8B-B14F-4D97-AF65-F5344CB8AC3E}">
        <p14:creationId xmlns:p14="http://schemas.microsoft.com/office/powerpoint/2010/main" val="3659200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Plans can </a:t>
            </a:r>
            <a:r>
              <a:rPr lang="en-US" sz="1200" kern="1200" dirty="0" err="1">
                <a:solidFill>
                  <a:schemeClr val="tx1"/>
                </a:solidFill>
                <a:effectLst/>
                <a:latin typeface="+mn-lt"/>
                <a:ea typeface="+mn-ea"/>
                <a:cs typeface="+mn-cs"/>
              </a:rPr>
              <a:t>subclassify</a:t>
            </a:r>
            <a:r>
              <a:rPr lang="en-US" sz="1200" kern="1200" dirty="0">
                <a:solidFill>
                  <a:schemeClr val="tx1"/>
                </a:solidFill>
                <a:effectLst/>
                <a:latin typeface="+mn-lt"/>
                <a:ea typeface="+mn-ea"/>
                <a:cs typeface="+mn-cs"/>
              </a:rPr>
              <a:t> outpatient services to office visits and all other outpatient benefits.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Plans can have </a:t>
            </a:r>
            <a:r>
              <a:rPr lang="en-US" sz="1200" kern="1200" dirty="0" err="1">
                <a:solidFill>
                  <a:schemeClr val="tx1"/>
                </a:solidFill>
                <a:effectLst/>
                <a:latin typeface="+mn-lt"/>
                <a:ea typeface="+mn-ea"/>
                <a:cs typeface="+mn-cs"/>
              </a:rPr>
              <a:t>subclassifications</a:t>
            </a:r>
            <a:r>
              <a:rPr lang="en-US" sz="1200" kern="1200" dirty="0">
                <a:solidFill>
                  <a:schemeClr val="tx1"/>
                </a:solidFill>
                <a:effectLst/>
                <a:latin typeface="+mn-lt"/>
                <a:ea typeface="+mn-ea"/>
                <a:cs typeface="+mn-cs"/>
              </a:rPr>
              <a:t> for financial requirements for different tiers of prescription drugs, as long as it is without regard to whether a drug is generally prescribed with respect to medical/surgical benefits or with respect to mental health or substance use disorder benefits, and complies with the NQTL rules.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a plan provides benefits through multiple tiers of in-network providers (such as an in-network tier of preferred providers and a separate in-network tier of participating providers), the plan may divide its benefits furnished on an in-network basis into sub-classifications that reflect network tiers, if the tiering is based on reasonable factors determined in accordance with the NQTL</a:t>
            </a:r>
            <a:r>
              <a:rPr lang="en-US" sz="1200" kern="1200" baseline="0" dirty="0">
                <a:solidFill>
                  <a:schemeClr val="tx1"/>
                </a:solidFill>
                <a:effectLst/>
                <a:latin typeface="+mn-lt"/>
                <a:ea typeface="+mn-ea"/>
                <a:cs typeface="+mn-cs"/>
              </a:rPr>
              <a:t> rules</a:t>
            </a:r>
            <a:r>
              <a:rPr lang="en-US" sz="1200" kern="1200" dirty="0">
                <a:solidFill>
                  <a:schemeClr val="tx1"/>
                </a:solidFill>
                <a:effectLst/>
                <a:latin typeface="+mn-lt"/>
                <a:ea typeface="+mn-ea"/>
                <a:cs typeface="+mn-cs"/>
              </a:rPr>
              <a:t> and is done without regard to whether a provider provides services with respect to medical/surgical benefits or mental health or substance use disorder benefits.</a:t>
            </a:r>
          </a:p>
          <a:p>
            <a:endParaRPr lang="en-US" dirty="0"/>
          </a:p>
        </p:txBody>
      </p:sp>
      <p:sp>
        <p:nvSpPr>
          <p:cNvPr id="4" name="Slide Number Placeholder 3"/>
          <p:cNvSpPr>
            <a:spLocks noGrp="1"/>
          </p:cNvSpPr>
          <p:nvPr>
            <p:ph type="sldNum" sz="quarter" idx="10"/>
          </p:nvPr>
        </p:nvSpPr>
        <p:spPr/>
        <p:txBody>
          <a:bodyPr/>
          <a:lstStyle/>
          <a:p>
            <a:fld id="{B4A6A421-FD84-47BE-8F03-B443B8D099AC}" type="slidenum">
              <a:rPr lang="en-US" smtClean="0"/>
              <a:t>14</a:t>
            </a:fld>
            <a:endParaRPr lang="en-US"/>
          </a:p>
        </p:txBody>
      </p:sp>
    </p:spTree>
    <p:extLst>
      <p:ext uri="{BB962C8B-B14F-4D97-AF65-F5344CB8AC3E}">
        <p14:creationId xmlns:p14="http://schemas.microsoft.com/office/powerpoint/2010/main" val="496249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err="1">
                <a:solidFill>
                  <a:srgbClr val="000000"/>
                </a:solidFill>
              </a:rPr>
              <a:t>Nonquantitative</a:t>
            </a:r>
            <a:r>
              <a:rPr lang="en-US" altLang="en-US" dirty="0">
                <a:solidFill>
                  <a:srgbClr val="000000"/>
                </a:solidFill>
              </a:rPr>
              <a:t> Treatment Limitations also require parity</a:t>
            </a:r>
          </a:p>
          <a:p>
            <a:endParaRPr lang="en-US" altLang="en-US" dirty="0">
              <a:solidFill>
                <a:srgbClr val="000000"/>
              </a:solidFill>
            </a:endParaRPr>
          </a:p>
          <a:p>
            <a:r>
              <a:rPr lang="en-US" altLang="en-US" dirty="0">
                <a:solidFill>
                  <a:srgbClr val="000000"/>
                </a:solidFill>
              </a:rPr>
              <a:t>General rule: a plan may not impose Nonquantitative Treatment Limitation on mental health or substance use disorder benefits in any classification unless any processes, strategies, evidentiary standards, or other factors used in applying that Nonquantitative Treatment Limitation are comparable to and apply no more stringently or other factors that are used in applying that Nonquantitative Treatment Limitation to medical/surgical benefits in the classification. </a:t>
            </a:r>
          </a:p>
          <a:p>
            <a:endParaRPr lang="en-US" dirty="0"/>
          </a:p>
        </p:txBody>
      </p:sp>
      <p:sp>
        <p:nvSpPr>
          <p:cNvPr id="4" name="Slide Number Placeholder 3"/>
          <p:cNvSpPr>
            <a:spLocks noGrp="1"/>
          </p:cNvSpPr>
          <p:nvPr>
            <p:ph type="sldNum" sz="quarter" idx="10"/>
          </p:nvPr>
        </p:nvSpPr>
        <p:spPr/>
        <p:txBody>
          <a:bodyPr/>
          <a:lstStyle/>
          <a:p>
            <a:fld id="{B4A6A421-FD84-47BE-8F03-B443B8D099AC}" type="slidenum">
              <a:rPr lang="en-US" smtClean="0"/>
              <a:t>15</a:t>
            </a:fld>
            <a:endParaRPr lang="en-US"/>
          </a:p>
        </p:txBody>
      </p:sp>
    </p:spTree>
    <p:extLst>
      <p:ext uri="{BB962C8B-B14F-4D97-AF65-F5344CB8AC3E}">
        <p14:creationId xmlns:p14="http://schemas.microsoft.com/office/powerpoint/2010/main" val="1692698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solidFill>
                <a:srgbClr val="000000"/>
              </a:solidFill>
            </a:endParaRPr>
          </a:p>
          <a:p>
            <a:r>
              <a:rPr lang="en-US" altLang="en-US" dirty="0">
                <a:solidFill>
                  <a:srgbClr val="000000"/>
                </a:solidFill>
              </a:rPr>
              <a:t>This is not an exhaustive list of Nonquantitative Treatment Limitations</a:t>
            </a:r>
            <a:r>
              <a:rPr lang="en-US" altLang="en-US" dirty="0"/>
              <a:t>.</a:t>
            </a:r>
          </a:p>
          <a:p>
            <a:endParaRPr lang="en-US" dirty="0"/>
          </a:p>
        </p:txBody>
      </p:sp>
      <p:sp>
        <p:nvSpPr>
          <p:cNvPr id="4" name="Slide Number Placeholder 3"/>
          <p:cNvSpPr>
            <a:spLocks noGrp="1"/>
          </p:cNvSpPr>
          <p:nvPr>
            <p:ph type="sldNum" sz="quarter" idx="10"/>
          </p:nvPr>
        </p:nvSpPr>
        <p:spPr/>
        <p:txBody>
          <a:bodyPr/>
          <a:lstStyle/>
          <a:p>
            <a:fld id="{B4A6A421-FD84-47BE-8F03-B443B8D099AC}" type="slidenum">
              <a:rPr lang="en-US" smtClean="0"/>
              <a:t>16</a:t>
            </a:fld>
            <a:endParaRPr lang="en-US"/>
          </a:p>
        </p:txBody>
      </p:sp>
    </p:spTree>
    <p:extLst>
      <p:ext uri="{BB962C8B-B14F-4D97-AF65-F5344CB8AC3E}">
        <p14:creationId xmlns:p14="http://schemas.microsoft.com/office/powerpoint/2010/main" val="3061198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rPr>
              <a:t>List continues</a:t>
            </a:r>
          </a:p>
        </p:txBody>
      </p:sp>
      <p:sp>
        <p:nvSpPr>
          <p:cNvPr id="4" name="Slide Number Placeholder 3"/>
          <p:cNvSpPr>
            <a:spLocks noGrp="1"/>
          </p:cNvSpPr>
          <p:nvPr>
            <p:ph type="sldNum" sz="quarter" idx="10"/>
          </p:nvPr>
        </p:nvSpPr>
        <p:spPr/>
        <p:txBody>
          <a:bodyPr/>
          <a:lstStyle/>
          <a:p>
            <a:fld id="{B4A6A421-FD84-47BE-8F03-B443B8D099AC}" type="slidenum">
              <a:rPr lang="en-US" smtClean="0"/>
              <a:t>17</a:t>
            </a:fld>
            <a:endParaRPr lang="en-US"/>
          </a:p>
        </p:txBody>
      </p:sp>
    </p:spTree>
    <p:extLst>
      <p:ext uri="{BB962C8B-B14F-4D97-AF65-F5344CB8AC3E}">
        <p14:creationId xmlns:p14="http://schemas.microsoft.com/office/powerpoint/2010/main" val="4085614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defRPr/>
            </a:pPr>
            <a:endParaRPr lang="en-US" altLang="en-US" dirty="0">
              <a:solidFill>
                <a:srgbClr val="000000"/>
              </a:solidFill>
            </a:endParaRPr>
          </a:p>
        </p:txBody>
      </p:sp>
      <p:sp>
        <p:nvSpPr>
          <p:cNvPr id="4" name="Slide Number Placeholder 3"/>
          <p:cNvSpPr>
            <a:spLocks noGrp="1"/>
          </p:cNvSpPr>
          <p:nvPr>
            <p:ph type="sldNum" sz="quarter" idx="10"/>
          </p:nvPr>
        </p:nvSpPr>
        <p:spPr/>
        <p:txBody>
          <a:bodyPr/>
          <a:lstStyle/>
          <a:p>
            <a:fld id="{B4A6A421-FD84-47BE-8F03-B443B8D099AC}" type="slidenum">
              <a:rPr lang="en-US" smtClean="0"/>
              <a:t>18</a:t>
            </a:fld>
            <a:endParaRPr lang="en-US"/>
          </a:p>
        </p:txBody>
      </p:sp>
    </p:spTree>
    <p:extLst>
      <p:ext uri="{BB962C8B-B14F-4D97-AF65-F5344CB8AC3E}">
        <p14:creationId xmlns:p14="http://schemas.microsoft.com/office/powerpoint/2010/main" val="321801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general rule is that t</a:t>
            </a:r>
            <a:r>
              <a:rPr lang="en-US" altLang="en-US" dirty="0">
                <a:solidFill>
                  <a:srgbClr val="000000"/>
                </a:solidFill>
              </a:rPr>
              <a:t>he processes, strategies, etc. used to apply an </a:t>
            </a:r>
            <a:r>
              <a:rPr lang="en-US" altLang="en-US" dirty="0" err="1">
                <a:solidFill>
                  <a:srgbClr val="000000"/>
                </a:solidFill>
              </a:rPr>
              <a:t>Nonquantitative</a:t>
            </a:r>
            <a:r>
              <a:rPr lang="en-US" altLang="en-US" dirty="0">
                <a:solidFill>
                  <a:srgbClr val="000000"/>
                </a:solidFill>
              </a:rPr>
              <a:t> Treatment Limitation to a mental health/ substance use disorder benefit must be COMPARABLE and applied no more stringently to what is used to apply an </a:t>
            </a:r>
            <a:r>
              <a:rPr lang="en-US" altLang="en-US" dirty="0" err="1">
                <a:solidFill>
                  <a:srgbClr val="000000"/>
                </a:solidFill>
              </a:rPr>
              <a:t>Nonquantitative</a:t>
            </a:r>
            <a:r>
              <a:rPr lang="en-US" altLang="en-US" dirty="0">
                <a:solidFill>
                  <a:srgbClr val="000000"/>
                </a:solidFill>
              </a:rPr>
              <a:t> Treatment Limitation to medical/surgical benefits.  Compliance is required as written</a:t>
            </a:r>
            <a:r>
              <a:rPr lang="en-US" altLang="en-US" baseline="0" dirty="0">
                <a:solidFill>
                  <a:srgbClr val="000000"/>
                </a:solidFill>
              </a:rPr>
              <a:t> and in operation.</a:t>
            </a:r>
            <a:endParaRPr lang="en-US" altLang="en-US" dirty="0">
              <a:solidFill>
                <a:srgbClr val="000000"/>
              </a:solidFill>
            </a:endParaRPr>
          </a:p>
          <a:p>
            <a:pPr>
              <a:defRPr/>
            </a:pPr>
            <a:endParaRPr lang="en-US" altLang="en-US" dirty="0">
              <a:solidFill>
                <a:srgbClr val="000000"/>
              </a:solidFill>
            </a:endParaRPr>
          </a:p>
          <a:p>
            <a:pPr>
              <a:defRPr/>
            </a:pPr>
            <a:r>
              <a:rPr lang="en-US" altLang="en-US" dirty="0">
                <a:solidFill>
                  <a:srgbClr val="000000"/>
                </a:solidFill>
              </a:rPr>
              <a:t>Speaker background:  </a:t>
            </a:r>
          </a:p>
          <a:p>
            <a:pPr marL="171450" indent="-171450">
              <a:buFontTx/>
              <a:buChar char="•"/>
              <a:defRPr/>
            </a:pPr>
            <a:r>
              <a:rPr lang="en-US" altLang="en-US" dirty="0">
                <a:solidFill>
                  <a:srgbClr val="000000"/>
                </a:solidFill>
              </a:rPr>
              <a:t>The interim final rule contained an exception for differing </a:t>
            </a:r>
            <a:r>
              <a:rPr lang="en-US" altLang="en-US" dirty="0" err="1">
                <a:solidFill>
                  <a:srgbClr val="000000"/>
                </a:solidFill>
              </a:rPr>
              <a:t>Nonquantitative</a:t>
            </a:r>
            <a:r>
              <a:rPr lang="en-US" altLang="en-US" dirty="0">
                <a:solidFill>
                  <a:srgbClr val="000000"/>
                </a:solidFill>
              </a:rPr>
              <a:t> Treatment Limitation based on recognized clinically appropriate standards of care.  The final rule eliminated this exception, although plans are permitted to take into account clinically appropriate standards of care when developing </a:t>
            </a:r>
            <a:r>
              <a:rPr lang="en-US" altLang="en-US" dirty="0" err="1">
                <a:solidFill>
                  <a:srgbClr val="000000"/>
                </a:solidFill>
              </a:rPr>
              <a:t>Nonquantitative</a:t>
            </a:r>
            <a:r>
              <a:rPr lang="en-US" altLang="en-US" dirty="0">
                <a:solidFill>
                  <a:srgbClr val="000000"/>
                </a:solidFill>
              </a:rPr>
              <a:t> Treatment Limitations.  This exception was eliminated to limit potential abuse and attempts to circumvent the parity requirements.</a:t>
            </a:r>
          </a:p>
          <a:p>
            <a:pPr marL="171450" indent="-171450">
              <a:buFontTx/>
              <a:buChar char="•"/>
              <a:defRPr/>
            </a:pPr>
            <a:r>
              <a:rPr lang="en-US" altLang="en-US" dirty="0">
                <a:solidFill>
                  <a:srgbClr val="000000"/>
                </a:solidFill>
              </a:rPr>
              <a:t>Do not focus on the results – outcomes are not necessarily the same. </a:t>
            </a:r>
            <a:r>
              <a:rPr lang="en-US" altLang="en-US" i="1" dirty="0">
                <a:solidFill>
                  <a:srgbClr val="000000"/>
                </a:solidFill>
              </a:rPr>
              <a:t>However, a plan cannot have an NQTL </a:t>
            </a:r>
            <a:r>
              <a:rPr lang="en-US" i="1" dirty="0"/>
              <a:t>that is applicable only with respect to mental health or substance use disorder benefits.</a:t>
            </a:r>
          </a:p>
          <a:p>
            <a:endParaRPr lang="en-US" dirty="0"/>
          </a:p>
        </p:txBody>
      </p:sp>
      <p:sp>
        <p:nvSpPr>
          <p:cNvPr id="4" name="Slide Number Placeholder 3"/>
          <p:cNvSpPr>
            <a:spLocks noGrp="1"/>
          </p:cNvSpPr>
          <p:nvPr>
            <p:ph type="sldNum" sz="quarter" idx="10"/>
          </p:nvPr>
        </p:nvSpPr>
        <p:spPr/>
        <p:txBody>
          <a:bodyPr/>
          <a:lstStyle/>
          <a:p>
            <a:fld id="{B4A6A421-FD84-47BE-8F03-B443B8D099AC}" type="slidenum">
              <a:rPr lang="en-US" smtClean="0"/>
              <a:t>19</a:t>
            </a:fld>
            <a:endParaRPr lang="en-US"/>
          </a:p>
        </p:txBody>
      </p:sp>
    </p:spTree>
    <p:extLst>
      <p:ext uri="{BB962C8B-B14F-4D97-AF65-F5344CB8AC3E}">
        <p14:creationId xmlns:p14="http://schemas.microsoft.com/office/powerpoint/2010/main" val="3042024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tLang="en-US" dirty="0"/>
              <a:t>On</a:t>
            </a:r>
            <a:r>
              <a:rPr lang="en-US" altLang="en-US" baseline="0" dirty="0"/>
              <a:t> </a:t>
            </a:r>
            <a:r>
              <a:rPr lang="en-US" altLang="en-US" dirty="0"/>
              <a:t>June 1, 2016, a joint Department of Labor and Department of Health and Human Services compliance review document was released regarding NQTLs that may require additional analysis if found in a health plan.  This document provides examples of </a:t>
            </a:r>
            <a:r>
              <a:rPr lang="en-US" dirty="0"/>
              <a:t>plan provisions that require further analysis to determine parity compliance.   These provisions may or may not be problematic, but they are red flags </a:t>
            </a:r>
            <a:r>
              <a:rPr lang="en-US" i="1" dirty="0"/>
              <a:t>that should trigger careful analysis of the coverage on the med/</a:t>
            </a:r>
            <a:r>
              <a:rPr lang="en-US" i="1" dirty="0" err="1"/>
              <a:t>surg</a:t>
            </a:r>
            <a:r>
              <a:rPr lang="en-US" i="1" dirty="0"/>
              <a:t> side in order to ensure MHPAEA NQTL compliance</a:t>
            </a:r>
            <a:r>
              <a:rPr lang="en-US" dirty="0"/>
              <a:t>.  This Warning Signs publication addresses various topic areas and then provides some common examples.  </a:t>
            </a:r>
          </a:p>
          <a:p>
            <a:pPr>
              <a:defRPr/>
            </a:pPr>
            <a:endParaRPr lang="en-US" dirty="0"/>
          </a:p>
          <a:p>
            <a:pPr>
              <a:defRPr/>
            </a:pPr>
            <a:r>
              <a:rPr lang="en-US" altLang="en-US" dirty="0"/>
              <a:t>Speaker Background:</a:t>
            </a:r>
          </a:p>
          <a:p>
            <a:pPr>
              <a:defRPr/>
            </a:pPr>
            <a:r>
              <a:rPr lang="en-US" altLang="en-US" dirty="0"/>
              <a:t>Depending on time, you could provide a few examples straight from the resource.  Some background notes and examples are included below:</a:t>
            </a:r>
          </a:p>
          <a:p>
            <a:pPr marL="171450" indent="-171450">
              <a:buFont typeface="Arial" panose="020B0604020202020204" pitchFamily="34" charset="0"/>
              <a:buChar char="•"/>
              <a:defRPr/>
            </a:pPr>
            <a:r>
              <a:rPr lang="en-US" altLang="en-US" dirty="0"/>
              <a:t>Preauthorization and pre-service notification requirements</a:t>
            </a:r>
            <a:r>
              <a:rPr lang="en-US" altLang="en-US" i="1" dirty="0"/>
              <a:t>.</a:t>
            </a:r>
            <a:r>
              <a:rPr lang="en-US" altLang="en-US" dirty="0"/>
              <a:t>  Questionable provisions include those requiring blanket preauthorization requirements for MH/SUD benefits, preauthorization requirements for admission to certain treatment facilities (e.g., a precertification requirement for mental health inpatient treatment), and medical necessity review or prescription drug preauthorization provisions.</a:t>
            </a:r>
          </a:p>
          <a:p>
            <a:pPr marL="171450" indent="-171450">
              <a:buFont typeface="Arial" panose="020B0604020202020204" pitchFamily="34" charset="0"/>
              <a:buChar char="•"/>
              <a:defRPr/>
            </a:pPr>
            <a:r>
              <a:rPr lang="en-US" altLang="en-US" dirty="0"/>
              <a:t>More on next slide - </a:t>
            </a:r>
          </a:p>
        </p:txBody>
      </p:sp>
      <p:sp>
        <p:nvSpPr>
          <p:cNvPr id="4" name="Slide Number Placeholder 3"/>
          <p:cNvSpPr>
            <a:spLocks noGrp="1"/>
          </p:cNvSpPr>
          <p:nvPr>
            <p:ph type="sldNum" sz="quarter" idx="10"/>
          </p:nvPr>
        </p:nvSpPr>
        <p:spPr/>
        <p:txBody>
          <a:bodyPr/>
          <a:lstStyle/>
          <a:p>
            <a:fld id="{B4A6A421-FD84-47BE-8F03-B443B8D099AC}" type="slidenum">
              <a:rPr lang="en-US" smtClean="0"/>
              <a:t>20</a:t>
            </a:fld>
            <a:endParaRPr lang="en-US"/>
          </a:p>
        </p:txBody>
      </p:sp>
    </p:spTree>
    <p:extLst>
      <p:ext uri="{BB962C8B-B14F-4D97-AF65-F5344CB8AC3E}">
        <p14:creationId xmlns:p14="http://schemas.microsoft.com/office/powerpoint/2010/main" val="28495464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tLang="en-US" dirty="0"/>
              <a:t>Speaker Background:</a:t>
            </a:r>
          </a:p>
          <a:p>
            <a:pPr>
              <a:defRPr/>
            </a:pPr>
            <a:r>
              <a:rPr lang="en-US" altLang="en-US" dirty="0"/>
              <a:t>Depending on time, you could provide a few examples straight from the resource.  Some background notes and examples are included below:</a:t>
            </a:r>
          </a:p>
          <a:p>
            <a:pPr marL="171450" indent="-171450">
              <a:buFont typeface="Arial" panose="020B0604020202020204" pitchFamily="34" charset="0"/>
              <a:buChar char="•"/>
              <a:defRPr/>
            </a:pPr>
            <a:r>
              <a:rPr lang="en-US" altLang="en-US" dirty="0"/>
              <a:t>Fail-first, probability of improvement, and patient noncompliance provisions</a:t>
            </a:r>
            <a:r>
              <a:rPr lang="en-US" altLang="en-US" i="1" dirty="0"/>
              <a:t>.</a:t>
            </a:r>
            <a:r>
              <a:rPr lang="en-US" altLang="en-US" dirty="0"/>
              <a:t> Questionable provisions in this category include those that impose progress or treatment attempt requirements on SUD benefits (e.g., a requirement that a patient attempt two forms of outpatient treatment before inpatient substance use disorder treatment is available); provisions that require a likelihood of improvement (e.g., coverage of substance use disorder services only if they result in measurable improvement within 90 days), and those that exclude services if the patient fails to comply with the treatment plan (e.g., exclusion of benefits if the patient ends treatment for chemical dependency against medical advice).</a:t>
            </a:r>
          </a:p>
          <a:p>
            <a:pPr marL="171450" indent="-171450">
              <a:buFont typeface="Arial" panose="020B0604020202020204" pitchFamily="34" charset="0"/>
              <a:buChar char="•"/>
              <a:defRPr/>
            </a:pPr>
            <a:r>
              <a:rPr lang="en-US" altLang="en-US" dirty="0"/>
              <a:t>Written treatment plan</a:t>
            </a:r>
            <a:r>
              <a:rPr lang="en-US" altLang="en-US" i="1" dirty="0"/>
              <a:t>.  </a:t>
            </a:r>
            <a:r>
              <a:rPr lang="en-US" altLang="en-US" dirty="0"/>
              <a:t>Examples of a variety of treatment plan provisions for MH/SUD benefits that require further review are included (e.g., a requirement that an individualized treatment plan be submitted and updated every six months).</a:t>
            </a:r>
          </a:p>
          <a:p>
            <a:pPr marL="171450" indent="-171450">
              <a:buFont typeface="Arial" panose="020B0604020202020204" pitchFamily="34" charset="0"/>
              <a:buChar char="•"/>
              <a:defRPr/>
            </a:pPr>
            <a:r>
              <a:rPr lang="en-US" altLang="en-US" dirty="0"/>
              <a:t>Finally, residential, geographical, and licensure requirements</a:t>
            </a:r>
            <a:r>
              <a:rPr lang="en-US" altLang="en-US" i="1" dirty="0"/>
              <a:t>.  </a:t>
            </a:r>
            <a:r>
              <a:rPr lang="en-US" altLang="en-US" dirty="0"/>
              <a:t>Examples of plan provisions that limit residential treatment, impose geographical limitations on where treatment may be provided, or require certain licensure of facilities where these requirements are not also imposed on medical/surgical benefits are provided as red flag indication that addition compliance review would be needed to determine parity.</a:t>
            </a:r>
          </a:p>
          <a:p>
            <a:pPr>
              <a:defRPr/>
            </a:pPr>
            <a:endParaRPr lang="en-US" altLang="en-US" dirty="0"/>
          </a:p>
          <a:p>
            <a:endParaRPr lang="en-US" dirty="0"/>
          </a:p>
        </p:txBody>
      </p:sp>
      <p:sp>
        <p:nvSpPr>
          <p:cNvPr id="4" name="Slide Number Placeholder 3"/>
          <p:cNvSpPr>
            <a:spLocks noGrp="1"/>
          </p:cNvSpPr>
          <p:nvPr>
            <p:ph type="sldNum" sz="quarter" idx="10"/>
          </p:nvPr>
        </p:nvSpPr>
        <p:spPr/>
        <p:txBody>
          <a:bodyPr/>
          <a:lstStyle/>
          <a:p>
            <a:fld id="{B4A6A421-FD84-47BE-8F03-B443B8D099AC}" type="slidenum">
              <a:rPr lang="en-US" smtClean="0"/>
              <a:t>21</a:t>
            </a:fld>
            <a:endParaRPr lang="en-US"/>
          </a:p>
        </p:txBody>
      </p:sp>
    </p:spTree>
    <p:extLst>
      <p:ext uri="{BB962C8B-B14F-4D97-AF65-F5344CB8AC3E}">
        <p14:creationId xmlns:p14="http://schemas.microsoft.com/office/powerpoint/2010/main" val="16229841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A6A421-FD84-47BE-8F03-B443B8D099AC}" type="slidenum">
              <a:rPr lang="en-US" smtClean="0"/>
              <a:t>22</a:t>
            </a:fld>
            <a:endParaRPr lang="en-US"/>
          </a:p>
        </p:txBody>
      </p:sp>
    </p:spTree>
    <p:extLst>
      <p:ext uri="{BB962C8B-B14F-4D97-AF65-F5344CB8AC3E}">
        <p14:creationId xmlns:p14="http://schemas.microsoft.com/office/powerpoint/2010/main" val="608984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35CBA76B-AC99-475C-B1C2-468E09BABF5E}" type="datetimeFigureOut">
              <a:rPr lang="en-US" smtClean="0"/>
              <a:t>1/21/2025</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3464506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CBA76B-AC99-475C-B1C2-468E09BABF5E}"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2527216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CBA76B-AC99-475C-B1C2-468E09BABF5E}"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1968470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5CBA76B-AC99-475C-B1C2-468E09BABF5E}"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2833305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CBA76B-AC99-475C-B1C2-468E09BABF5E}" type="datetimeFigureOut">
              <a:rPr lang="en-US" smtClean="0"/>
              <a:t>1/21/2025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4760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35CBA76B-AC99-475C-B1C2-468E09BABF5E}" type="datetimeFigureOut">
              <a:rPr lang="en-US" smtClean="0"/>
              <a:t>1/21/2025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110434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BA76B-AC99-475C-B1C2-468E09BABF5E}" type="datetimeFigureOut">
              <a:rPr lang="en-US" smtClean="0"/>
              <a:t>1/21/2025</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378689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CBA76B-AC99-475C-B1C2-468E09BABF5E}"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1135627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CBA76B-AC99-475C-B1C2-468E09BABF5E}"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1829966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CBA76B-AC99-475C-B1C2-468E09BABF5E}"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234429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5CBA76B-AC99-475C-B1C2-468E09BABF5E}"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4107870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5CBA76B-AC99-475C-B1C2-468E09BABF5E}"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3698806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CBA76B-AC99-475C-B1C2-468E09BABF5E}"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219683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5CBA76B-AC99-475C-B1C2-468E09BABF5E}" type="datetimeFigureOut">
              <a:rPr lang="en-US" smtClean="0"/>
              <a:t>1/21/2025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272160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5CBA76B-AC99-475C-B1C2-468E09BABF5E}" type="datetimeFigureOut">
              <a:rPr lang="en-US" smtClean="0"/>
              <a:t>1/21/2025</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26139198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95439" y="6391838"/>
            <a:ext cx="990599" cy="304799"/>
          </a:xfrm>
        </p:spPr>
        <p:txBody>
          <a:bodyPr/>
          <a:lstStyle/>
          <a:p>
            <a:fld id="{35CBA76B-AC99-475C-B1C2-468E09BABF5E}"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29609598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53104" y="6391838"/>
            <a:ext cx="992135" cy="304799"/>
          </a:xfrm>
        </p:spPr>
        <p:txBody>
          <a:bodyPr/>
          <a:lstStyle/>
          <a:p>
            <a:fld id="{35CBA76B-AC99-475C-B1C2-468E09BABF5E}"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0410B1-A32C-481A-A77E-B2FF05D3D308}" type="slidenum">
              <a:rPr lang="en-US" smtClean="0"/>
              <a:t>‹#›</a:t>
            </a:fld>
            <a:endParaRPr lang="en-US"/>
          </a:p>
        </p:txBody>
      </p:sp>
    </p:spTree>
    <p:extLst>
      <p:ext uri="{BB962C8B-B14F-4D97-AF65-F5344CB8AC3E}">
        <p14:creationId xmlns:p14="http://schemas.microsoft.com/office/powerpoint/2010/main" val="3081733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35CBA76B-AC99-475C-B1C2-468E09BABF5E}" type="datetimeFigureOut">
              <a:rPr lang="en-US" smtClean="0"/>
              <a:t>1/21/2025</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510410B1-A32C-481A-A77E-B2FF05D3D308}" type="slidenum">
              <a:rPr lang="en-US" smtClean="0"/>
              <a:t>‹#›</a:t>
            </a:fld>
            <a:endParaRPr lang="en-US"/>
          </a:p>
        </p:txBody>
      </p:sp>
    </p:spTree>
    <p:extLst>
      <p:ext uri="{BB962C8B-B14F-4D97-AF65-F5344CB8AC3E}">
        <p14:creationId xmlns:p14="http://schemas.microsoft.com/office/powerpoint/2010/main" val="338558834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dol.gov/agencies/ebsa/laws-and-regulations/laws/mental-health-and-substance-use-disorder-parity"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askebsa.dol.gov/" TargetMode="External"/><Relationship Id="rId5" Type="http://schemas.openxmlformats.org/officeDocument/2006/relationships/hyperlink" Target="http://www.samhsa.gov/" TargetMode="External"/><Relationship Id="rId4" Type="http://schemas.openxmlformats.org/officeDocument/2006/relationships/hyperlink" Target="https://content.naic.org/cmte_b_mhpaea_wg.htm"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892" y="1377838"/>
            <a:ext cx="10806544" cy="2556853"/>
          </a:xfrm>
        </p:spPr>
        <p:txBody>
          <a:bodyPr/>
          <a:lstStyle/>
          <a:p>
            <a:pPr algn="ctr"/>
            <a:r>
              <a:rPr lang="en-US" dirty="0"/>
              <a:t>Compliance Assistance on Mental Health Parity </a:t>
            </a:r>
          </a:p>
        </p:txBody>
      </p:sp>
      <p:sp>
        <p:nvSpPr>
          <p:cNvPr id="3" name="Subtitle 2"/>
          <p:cNvSpPr>
            <a:spLocks noGrp="1"/>
          </p:cNvSpPr>
          <p:nvPr>
            <p:ph type="subTitle" idx="1"/>
          </p:nvPr>
        </p:nvSpPr>
        <p:spPr>
          <a:xfrm>
            <a:off x="1154955" y="4943182"/>
            <a:ext cx="8825658" cy="861420"/>
          </a:xfrm>
        </p:spPr>
        <p:txBody>
          <a:bodyPr/>
          <a:lstStyle/>
          <a:p>
            <a:pPr algn="r"/>
            <a:r>
              <a:rPr lang="en-US" dirty="0">
                <a:solidFill>
                  <a:schemeClr val="bg1"/>
                </a:solidFill>
              </a:rPr>
              <a:t>U.S. DEPARTMENT OF LABOR</a:t>
            </a:r>
            <a:br>
              <a:rPr lang="en-US" dirty="0">
                <a:solidFill>
                  <a:schemeClr val="bg1"/>
                </a:solidFill>
              </a:rPr>
            </a:br>
            <a:r>
              <a:rPr lang="en-US" dirty="0">
                <a:solidFill>
                  <a:schemeClr val="bg1"/>
                </a:solidFill>
              </a:rPr>
              <a:t>EMPLOYEE BENEFITS SECURITY ADMINISTRATION</a:t>
            </a:r>
          </a:p>
        </p:txBody>
      </p:sp>
      <p:pic>
        <p:nvPicPr>
          <p:cNvPr id="4" name="Picture 3" descr="United States Department of Labor seal - whit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2283" y="4777380"/>
            <a:ext cx="1191552" cy="1193024"/>
          </a:xfrm>
          <a:prstGeom prst="rect">
            <a:avLst/>
          </a:prstGeom>
        </p:spPr>
      </p:pic>
    </p:spTree>
    <p:extLst>
      <p:ext uri="{BB962C8B-B14F-4D97-AF65-F5344CB8AC3E}">
        <p14:creationId xmlns:p14="http://schemas.microsoft.com/office/powerpoint/2010/main" val="143869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076" y="783168"/>
            <a:ext cx="8761413" cy="1007532"/>
          </a:xfrm>
        </p:spPr>
        <p:txBody>
          <a:bodyPr/>
          <a:lstStyle/>
          <a:p>
            <a:r>
              <a:rPr lang="en-US"/>
              <a:t>Mental Health Parity – Background </a:t>
            </a:r>
          </a:p>
        </p:txBody>
      </p:sp>
      <p:sp>
        <p:nvSpPr>
          <p:cNvPr id="3" name="Content Placeholder 2"/>
          <p:cNvSpPr>
            <a:spLocks noGrp="1"/>
          </p:cNvSpPr>
          <p:nvPr>
            <p:ph idx="1"/>
          </p:nvPr>
        </p:nvSpPr>
        <p:spPr>
          <a:xfrm>
            <a:off x="711200" y="2603500"/>
            <a:ext cx="7335520" cy="3980180"/>
          </a:xfrm>
        </p:spPr>
        <p:txBody>
          <a:bodyPr>
            <a:normAutofit/>
          </a:bodyPr>
          <a:lstStyle/>
          <a:p>
            <a:r>
              <a:rPr lang="en-US" sz="2400" dirty="0"/>
              <a:t>A response to inconsistency in insurance coverage</a:t>
            </a:r>
          </a:p>
          <a:p>
            <a:endParaRPr lang="en-US" sz="600" dirty="0">
              <a:solidFill>
                <a:schemeClr val="tx1"/>
              </a:solidFill>
            </a:endParaRPr>
          </a:p>
          <a:p>
            <a:r>
              <a:rPr lang="en-US" sz="2400" dirty="0"/>
              <a:t>Health insurance coverage for </a:t>
            </a:r>
            <a:r>
              <a:rPr lang="en-US" sz="2400" b="1" dirty="0"/>
              <a:t>mental health and substance use disorder </a:t>
            </a:r>
            <a:r>
              <a:rPr lang="en-US" sz="2400" dirty="0"/>
              <a:t>benefits should be offered </a:t>
            </a:r>
            <a:r>
              <a:rPr lang="en-US" sz="2400" b="1" dirty="0">
                <a:solidFill>
                  <a:schemeClr val="accent1"/>
                </a:solidFill>
              </a:rPr>
              <a:t>on par with</a:t>
            </a:r>
            <a:r>
              <a:rPr lang="en-US" sz="2400" dirty="0">
                <a:solidFill>
                  <a:schemeClr val="accent1"/>
                </a:solidFill>
              </a:rPr>
              <a:t> </a:t>
            </a:r>
            <a:r>
              <a:rPr lang="en-US" sz="2400" dirty="0"/>
              <a:t>covered </a:t>
            </a:r>
            <a:r>
              <a:rPr lang="en-US" sz="2400" b="1" dirty="0"/>
              <a:t>medical and surgical benefits   </a:t>
            </a:r>
          </a:p>
        </p:txBody>
      </p:sp>
      <p:pic>
        <p:nvPicPr>
          <p:cNvPr id="4" name="Picture 3" descr="Trauma Images | Free Vectors, PNGs, Mockups &amp; Backgrounds ..."/>
          <p:cNvPicPr>
            <a:picLocks noChangeAspect="1"/>
          </p:cNvPicPr>
          <p:nvPr/>
        </p:nvPicPr>
        <p:blipFill rotWithShape="1">
          <a:blip r:embed="rId3" cstate="print">
            <a:extLst>
              <a:ext uri="{28A0092B-C50C-407E-A947-70E740481C1C}">
                <a14:useLocalDpi xmlns:a14="http://schemas.microsoft.com/office/drawing/2010/main" val="0"/>
              </a:ext>
            </a:extLst>
          </a:blip>
          <a:srcRect l="5822" r="7249"/>
          <a:stretch/>
        </p:blipFill>
        <p:spPr>
          <a:xfrm>
            <a:off x="8221288" y="2278380"/>
            <a:ext cx="3454401" cy="3179087"/>
          </a:xfrm>
          <a:prstGeom prst="rect">
            <a:avLst/>
          </a:prstGeom>
        </p:spPr>
      </p:pic>
    </p:spTree>
    <p:extLst>
      <p:ext uri="{BB962C8B-B14F-4D97-AF65-F5344CB8AC3E}">
        <p14:creationId xmlns:p14="http://schemas.microsoft.com/office/powerpoint/2010/main" val="3223729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076" y="783168"/>
            <a:ext cx="8761413" cy="1007532"/>
          </a:xfrm>
        </p:spPr>
        <p:txBody>
          <a:bodyPr/>
          <a:lstStyle/>
          <a:p>
            <a:r>
              <a:rPr lang="en-US" dirty="0"/>
              <a:t>Mental Health Parity – Background  </a:t>
            </a:r>
          </a:p>
        </p:txBody>
      </p:sp>
      <p:pic>
        <p:nvPicPr>
          <p:cNvPr id="4" name="Picture 3" descr="What is a Law Clerk? | Law Clerk Training | Degree Programs"/>
          <p:cNvPicPr>
            <a:picLocks noChangeAspect="1"/>
          </p:cNvPicPr>
          <p:nvPr/>
        </p:nvPicPr>
        <p:blipFill rotWithShape="1">
          <a:blip r:embed="rId3" cstate="print">
            <a:extLst>
              <a:ext uri="{28A0092B-C50C-407E-A947-70E740481C1C}">
                <a14:useLocalDpi xmlns:a14="http://schemas.microsoft.com/office/drawing/2010/main" val="0"/>
              </a:ext>
            </a:extLst>
          </a:blip>
          <a:srcRect t="13601"/>
          <a:stretch/>
        </p:blipFill>
        <p:spPr>
          <a:xfrm>
            <a:off x="728486" y="2786615"/>
            <a:ext cx="2847834" cy="3495036"/>
          </a:xfrm>
          <a:prstGeom prst="rect">
            <a:avLst/>
          </a:prstGeom>
        </p:spPr>
      </p:pic>
      <p:sp>
        <p:nvSpPr>
          <p:cNvPr id="3" name="Content Placeholder 2">
            <a:extLst>
              <a:ext uri="{C183D7F6-B498-43B3-948B-1728B52AA6E4}">
                <adec:decorative xmlns:adec="http://schemas.microsoft.com/office/drawing/2017/decorative" val="1"/>
              </a:ext>
            </a:extLst>
          </p:cNvPr>
          <p:cNvSpPr>
            <a:spLocks noGrp="1"/>
          </p:cNvSpPr>
          <p:nvPr>
            <p:ph idx="1"/>
          </p:nvPr>
        </p:nvSpPr>
        <p:spPr>
          <a:xfrm>
            <a:off x="3820160" y="2786614"/>
            <a:ext cx="7579360" cy="3797065"/>
          </a:xfrm>
        </p:spPr>
        <p:txBody>
          <a:bodyPr>
            <a:normAutofit/>
          </a:bodyPr>
          <a:lstStyle/>
          <a:p>
            <a:r>
              <a:rPr lang="en-US" sz="2400" dirty="0"/>
              <a:t>Two major mental health parity laws at the federal level </a:t>
            </a:r>
          </a:p>
          <a:p>
            <a:endParaRPr lang="en-US" sz="800" dirty="0"/>
          </a:p>
          <a:p>
            <a:pPr lvl="1"/>
            <a:r>
              <a:rPr lang="en-US" sz="2200" dirty="0"/>
              <a:t>Mental Health Parity Act of 1996 (</a:t>
            </a:r>
            <a:r>
              <a:rPr lang="en-US" sz="2200" b="1" dirty="0"/>
              <a:t>MHPA</a:t>
            </a:r>
            <a:r>
              <a:rPr lang="en-US" sz="2200" dirty="0"/>
              <a:t>) </a:t>
            </a:r>
          </a:p>
          <a:p>
            <a:pPr lvl="1"/>
            <a:endParaRPr lang="en-US" sz="800" dirty="0"/>
          </a:p>
          <a:p>
            <a:pPr lvl="1"/>
            <a:r>
              <a:rPr lang="en-US" sz="2200" dirty="0"/>
              <a:t>Paul Wellstone and Pete Domenici Mental Health Parity and Addiction Equity Act of 2008 (</a:t>
            </a:r>
            <a:r>
              <a:rPr lang="en-US" sz="2200" b="1" dirty="0"/>
              <a:t>MHPAEA</a:t>
            </a:r>
            <a:r>
              <a:rPr lang="en-US" sz="2200" dirty="0"/>
              <a:t>) </a:t>
            </a:r>
          </a:p>
          <a:p>
            <a:endParaRPr lang="en-US" sz="2000" dirty="0">
              <a:solidFill>
                <a:schemeClr val="tx1"/>
              </a:solidFill>
            </a:endParaRPr>
          </a:p>
          <a:p>
            <a:pPr marL="0" indent="0">
              <a:buNone/>
            </a:pPr>
            <a:endParaRPr lang="en-US" dirty="0"/>
          </a:p>
        </p:txBody>
      </p:sp>
    </p:spTree>
    <p:extLst>
      <p:ext uri="{BB962C8B-B14F-4D97-AF65-F5344CB8AC3E}">
        <p14:creationId xmlns:p14="http://schemas.microsoft.com/office/powerpoint/2010/main" val="2786300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076" y="783168"/>
            <a:ext cx="8761413" cy="1007532"/>
          </a:xfrm>
        </p:spPr>
        <p:txBody>
          <a:bodyPr/>
          <a:lstStyle/>
          <a:p>
            <a:r>
              <a:rPr lang="en-US" dirty="0"/>
              <a:t>Mental Health Parity – Background   </a:t>
            </a:r>
          </a:p>
        </p:txBody>
      </p:sp>
      <p:sp>
        <p:nvSpPr>
          <p:cNvPr id="3" name="Content Placeholder 2"/>
          <p:cNvSpPr>
            <a:spLocks noGrp="1"/>
          </p:cNvSpPr>
          <p:nvPr>
            <p:ph idx="1"/>
          </p:nvPr>
        </p:nvSpPr>
        <p:spPr>
          <a:xfrm>
            <a:off x="812800" y="2763078"/>
            <a:ext cx="10424160" cy="3820602"/>
          </a:xfrm>
        </p:spPr>
        <p:txBody>
          <a:bodyPr>
            <a:normAutofit/>
          </a:bodyPr>
          <a:lstStyle/>
          <a:p>
            <a:r>
              <a:rPr lang="en-US" sz="2400" dirty="0"/>
              <a:t>Mental health parity law protections have recently been expanded</a:t>
            </a:r>
          </a:p>
          <a:p>
            <a:r>
              <a:rPr lang="en-US" sz="2400" dirty="0"/>
              <a:t>Currently working on rules and guidance to implement these changes</a:t>
            </a:r>
          </a:p>
          <a:p>
            <a:endParaRPr lang="en-US" sz="2400" dirty="0"/>
          </a:p>
          <a:p>
            <a:r>
              <a:rPr lang="en-US" sz="2400" b="1" dirty="0"/>
              <a:t>This presentation covers only </a:t>
            </a:r>
            <a:r>
              <a:rPr lang="en-US" sz="2400" b="1" dirty="0">
                <a:solidFill>
                  <a:schemeClr val="accent1"/>
                </a:solidFill>
              </a:rPr>
              <a:t>released guidance</a:t>
            </a:r>
            <a:endParaRPr lang="en-US" sz="2400" dirty="0">
              <a:solidFill>
                <a:schemeClr val="accent1"/>
              </a:solidFill>
            </a:endParaRPr>
          </a:p>
          <a:p>
            <a:endParaRPr lang="en-US" sz="2400" dirty="0">
              <a:solidFill>
                <a:schemeClr val="tx1"/>
              </a:solidFill>
            </a:endParaRPr>
          </a:p>
          <a:p>
            <a:pPr marL="0" indent="0">
              <a:buNone/>
            </a:pPr>
            <a:endParaRPr lang="en-US" sz="2400" dirty="0"/>
          </a:p>
        </p:txBody>
      </p:sp>
    </p:spTree>
    <p:extLst>
      <p:ext uri="{BB962C8B-B14F-4D97-AF65-F5344CB8AC3E}">
        <p14:creationId xmlns:p14="http://schemas.microsoft.com/office/powerpoint/2010/main" val="3744522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804" y="821268"/>
            <a:ext cx="8865346" cy="918225"/>
          </a:xfrm>
        </p:spPr>
        <p:txBody>
          <a:bodyPr/>
          <a:lstStyle/>
          <a:p>
            <a:r>
              <a:rPr lang="en-US" dirty="0"/>
              <a:t>Mental Health Parity – Background</a:t>
            </a:r>
          </a:p>
        </p:txBody>
      </p:sp>
      <p:sp>
        <p:nvSpPr>
          <p:cNvPr id="3" name="Content Placeholder 2"/>
          <p:cNvSpPr>
            <a:spLocks noGrp="1"/>
          </p:cNvSpPr>
          <p:nvPr>
            <p:ph idx="1"/>
          </p:nvPr>
        </p:nvSpPr>
        <p:spPr>
          <a:xfrm>
            <a:off x="819150" y="2388637"/>
            <a:ext cx="5562600" cy="4202663"/>
          </a:xfrm>
        </p:spPr>
        <p:txBody>
          <a:bodyPr vert="horz" lIns="91440" tIns="45720" rIns="91440" bIns="45720" rtlCol="0" anchor="t">
            <a:normAutofit/>
          </a:bodyPr>
          <a:lstStyle/>
          <a:p>
            <a:endParaRPr lang="en-US" sz="2400" dirty="0">
              <a:solidFill>
                <a:schemeClr val="tx1"/>
              </a:solidFill>
            </a:endParaRPr>
          </a:p>
          <a:p>
            <a:pPr>
              <a:lnSpc>
                <a:spcPts val="3400"/>
              </a:lnSpc>
            </a:pPr>
            <a:r>
              <a:rPr lang="en-US" sz="2400" dirty="0"/>
              <a:t>MHPAEA </a:t>
            </a:r>
            <a:r>
              <a:rPr lang="en-US" sz="2400" b="1" dirty="0"/>
              <a:t>requires </a:t>
            </a:r>
            <a:r>
              <a:rPr lang="en-US" sz="2400" dirty="0"/>
              <a:t>group health plans to provide </a:t>
            </a:r>
            <a:r>
              <a:rPr lang="en-US" sz="2400" b="1" dirty="0">
                <a:solidFill>
                  <a:schemeClr val="accent1"/>
                </a:solidFill>
              </a:rPr>
              <a:t>mental health and substance use disorder </a:t>
            </a:r>
            <a:r>
              <a:rPr lang="en-US" sz="2400" dirty="0"/>
              <a:t>benefits </a:t>
            </a:r>
            <a:r>
              <a:rPr lang="en-US" sz="2400" b="1" u="sng" dirty="0"/>
              <a:t>at parity with </a:t>
            </a:r>
            <a:r>
              <a:rPr lang="en-US" sz="2400" dirty="0"/>
              <a:t>(comparably to) </a:t>
            </a:r>
            <a:r>
              <a:rPr lang="en-US" sz="2400" b="1" dirty="0">
                <a:solidFill>
                  <a:schemeClr val="accent1"/>
                </a:solidFill>
              </a:rPr>
              <a:t>medical and surgical </a:t>
            </a:r>
            <a:r>
              <a:rPr lang="en-US" sz="2400" dirty="0"/>
              <a:t>benefits</a:t>
            </a:r>
          </a:p>
        </p:txBody>
      </p:sp>
      <p:pic>
        <p:nvPicPr>
          <p:cNvPr id="4" name="Picture 3" descr="scale:  mental health/substance use disorder and medical/surgical"/>
          <p:cNvPicPr>
            <a:picLocks noChangeAspect="1"/>
          </p:cNvPicPr>
          <p:nvPr/>
        </p:nvPicPr>
        <p:blipFill>
          <a:blip r:embed="rId3"/>
          <a:stretch>
            <a:fillRect/>
          </a:stretch>
        </p:blipFill>
        <p:spPr>
          <a:xfrm>
            <a:off x="7018262" y="2543918"/>
            <a:ext cx="4021653" cy="3757714"/>
          </a:xfrm>
          <a:prstGeom prst="rect">
            <a:avLst/>
          </a:prstGeom>
        </p:spPr>
      </p:pic>
      <p:sp>
        <p:nvSpPr>
          <p:cNvPr id="5" name="Text Box 2"/>
          <p:cNvSpPr txBox="1"/>
          <p:nvPr/>
        </p:nvSpPr>
        <p:spPr>
          <a:xfrm>
            <a:off x="6732511" y="4222749"/>
            <a:ext cx="2009774" cy="96837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b="1" dirty="0">
                <a:effectLst/>
                <a:ea typeface="Calibri" panose="020F0502020204030204" pitchFamily="34" charset="0"/>
                <a:cs typeface="Times New Roman" panose="02020603050405020304" pitchFamily="18" charset="0"/>
              </a:rPr>
              <a:t>Mental Health/ Substance Use Disorder</a:t>
            </a:r>
          </a:p>
        </p:txBody>
      </p:sp>
      <p:sp>
        <p:nvSpPr>
          <p:cNvPr id="7" name="Text Box 3"/>
          <p:cNvSpPr txBox="1"/>
          <p:nvPr/>
        </p:nvSpPr>
        <p:spPr>
          <a:xfrm>
            <a:off x="9840988" y="4422775"/>
            <a:ext cx="1198928" cy="5683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b="1" dirty="0">
                <a:effectLst/>
                <a:ea typeface="Calibri" panose="020F0502020204030204" pitchFamily="34" charset="0"/>
                <a:cs typeface="Times New Roman" panose="02020603050405020304" pitchFamily="18" charset="0"/>
              </a:rPr>
              <a:t>Medical/ Surgical </a:t>
            </a:r>
          </a:p>
        </p:txBody>
      </p:sp>
    </p:spTree>
    <p:extLst>
      <p:ext uri="{BB962C8B-B14F-4D97-AF65-F5344CB8AC3E}">
        <p14:creationId xmlns:p14="http://schemas.microsoft.com/office/powerpoint/2010/main" val="59491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666750"/>
            <a:ext cx="9112996" cy="1200150"/>
          </a:xfrm>
        </p:spPr>
        <p:txBody>
          <a:bodyPr/>
          <a:lstStyle/>
          <a:p>
            <a:r>
              <a:rPr lang="en-US" dirty="0"/>
              <a:t>Who is Subject to Mental Health Parity?</a:t>
            </a:r>
          </a:p>
        </p:txBody>
      </p:sp>
      <p:sp>
        <p:nvSpPr>
          <p:cNvPr id="3" name="Content Placeholder 2"/>
          <p:cNvSpPr>
            <a:spLocks noGrp="1"/>
          </p:cNvSpPr>
          <p:nvPr>
            <p:ph idx="1"/>
          </p:nvPr>
        </p:nvSpPr>
        <p:spPr>
          <a:xfrm>
            <a:off x="742950" y="2702560"/>
            <a:ext cx="10392410" cy="3812540"/>
          </a:xfrm>
        </p:spPr>
        <p:txBody>
          <a:bodyPr>
            <a:normAutofit/>
          </a:bodyPr>
          <a:lstStyle/>
          <a:p>
            <a:r>
              <a:rPr lang="en-US" sz="2400" dirty="0"/>
              <a:t>Employer-sponsored health plans and health insurance issuers offering health insurance coverage for medical/ surgical benefits </a:t>
            </a:r>
            <a:r>
              <a:rPr lang="en-US" sz="2400" b="1" dirty="0"/>
              <a:t>AND</a:t>
            </a:r>
            <a:r>
              <a:rPr lang="en-US" sz="2400" dirty="0"/>
              <a:t> mental health/substance use disorder benefits</a:t>
            </a:r>
          </a:p>
          <a:p>
            <a:endParaRPr lang="en-US" sz="600" dirty="0"/>
          </a:p>
          <a:p>
            <a:r>
              <a:rPr lang="en-US" sz="2400" dirty="0"/>
              <a:t>Private employer plans with 51+ workers</a:t>
            </a:r>
          </a:p>
          <a:p>
            <a:endParaRPr lang="en-US" sz="600" dirty="0"/>
          </a:p>
          <a:p>
            <a:r>
              <a:rPr lang="en-US" sz="2400" dirty="0"/>
              <a:t>Most smaller employer plans </a:t>
            </a:r>
          </a:p>
          <a:p>
            <a:endParaRPr lang="en-US" sz="600" dirty="0"/>
          </a:p>
          <a:p>
            <a:r>
              <a:rPr lang="en-US" sz="2400" dirty="0"/>
              <a:t>Health insurance coverage sold to individuals (i.e. Marketplace plans)</a:t>
            </a:r>
          </a:p>
        </p:txBody>
      </p:sp>
      <p:pic>
        <p:nvPicPr>
          <p:cNvPr id="4" name="Picture 3" descr="Employees Team Job Clipart - Employees Clipart Business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8878" y="3308985"/>
            <a:ext cx="3302002" cy="2529842"/>
          </a:xfrm>
          <a:prstGeom prst="rect">
            <a:avLst/>
          </a:prstGeom>
        </p:spPr>
      </p:pic>
    </p:spTree>
    <p:extLst>
      <p:ext uri="{BB962C8B-B14F-4D97-AF65-F5344CB8AC3E}">
        <p14:creationId xmlns:p14="http://schemas.microsoft.com/office/powerpoint/2010/main" val="4273464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666750"/>
            <a:ext cx="9112996" cy="1200150"/>
          </a:xfrm>
        </p:spPr>
        <p:txBody>
          <a:bodyPr/>
          <a:lstStyle/>
          <a:p>
            <a:r>
              <a:rPr lang="en-US" dirty="0"/>
              <a:t>Must A Business Offer These Benefits?</a:t>
            </a:r>
          </a:p>
        </p:txBody>
      </p:sp>
      <p:sp>
        <p:nvSpPr>
          <p:cNvPr id="3" name="Content Placeholder 2"/>
          <p:cNvSpPr>
            <a:spLocks noGrp="1"/>
          </p:cNvSpPr>
          <p:nvPr>
            <p:ph idx="1"/>
          </p:nvPr>
        </p:nvSpPr>
        <p:spPr>
          <a:xfrm>
            <a:off x="738767" y="2743200"/>
            <a:ext cx="9945370" cy="3690620"/>
          </a:xfrm>
        </p:spPr>
        <p:txBody>
          <a:bodyPr>
            <a:normAutofit/>
          </a:bodyPr>
          <a:lstStyle/>
          <a:p>
            <a:pPr marL="0" indent="0">
              <a:buNone/>
            </a:pPr>
            <a:r>
              <a:rPr lang="en-US" sz="2400" dirty="0"/>
              <a:t>Federal mental health parity does </a:t>
            </a:r>
            <a:r>
              <a:rPr lang="en-US" sz="2400" b="1" dirty="0"/>
              <a:t>not require </a:t>
            </a:r>
            <a:r>
              <a:rPr lang="en-US" sz="2400" dirty="0"/>
              <a:t>group health plans </a:t>
            </a:r>
          </a:p>
          <a:p>
            <a:pPr marL="0" indent="0">
              <a:buNone/>
            </a:pPr>
            <a:r>
              <a:rPr lang="en-US" sz="2400" dirty="0"/>
              <a:t>or issuers </a:t>
            </a:r>
            <a:r>
              <a:rPr lang="en-US" sz="2400" dirty="0">
                <a:solidFill>
                  <a:srgbClr val="FF0000"/>
                </a:solidFill>
              </a:rPr>
              <a:t>to</a:t>
            </a:r>
            <a:r>
              <a:rPr lang="en-US" sz="2400" dirty="0"/>
              <a:t> provide </a:t>
            </a:r>
            <a:r>
              <a:rPr lang="en-US" sz="2400" b="1" dirty="0">
                <a:solidFill>
                  <a:schemeClr val="accent1"/>
                </a:solidFill>
              </a:rPr>
              <a:t>mental health/substance use disorder </a:t>
            </a:r>
          </a:p>
          <a:p>
            <a:pPr marL="0" indent="0">
              <a:buNone/>
            </a:pPr>
            <a:r>
              <a:rPr lang="en-US" sz="2400" b="1" dirty="0">
                <a:solidFill>
                  <a:schemeClr val="accent1"/>
                </a:solidFill>
              </a:rPr>
              <a:t>benefits, </a:t>
            </a:r>
            <a:r>
              <a:rPr lang="en-US" sz="2400" dirty="0"/>
              <a:t>but does require that </a:t>
            </a:r>
            <a:r>
              <a:rPr lang="en-US" sz="2400" b="1" dirty="0"/>
              <a:t>when such benefits</a:t>
            </a:r>
          </a:p>
          <a:p>
            <a:pPr marL="0" indent="0">
              <a:buNone/>
            </a:pPr>
            <a:r>
              <a:rPr lang="en-US" sz="2400" b="1" dirty="0"/>
              <a:t> are offered</a:t>
            </a:r>
            <a:r>
              <a:rPr lang="en-US" sz="2400" dirty="0"/>
              <a:t>, they be offered </a:t>
            </a:r>
            <a:r>
              <a:rPr lang="en-US" sz="2400" b="1" dirty="0"/>
              <a:t>in parity.</a:t>
            </a:r>
          </a:p>
          <a:p>
            <a:endParaRPr lang="en-US" dirty="0"/>
          </a:p>
        </p:txBody>
      </p:sp>
      <p:pic>
        <p:nvPicPr>
          <p:cNvPr id="4" name="Picture 3" descr="Antique scales isolated 452527 Vector Art at Vecteez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65870" y="3629660"/>
            <a:ext cx="2804160" cy="2804160"/>
          </a:xfrm>
          <a:prstGeom prst="rect">
            <a:avLst/>
          </a:prstGeom>
        </p:spPr>
      </p:pic>
    </p:spTree>
    <p:extLst>
      <p:ext uri="{BB962C8B-B14F-4D97-AF65-F5344CB8AC3E}">
        <p14:creationId xmlns:p14="http://schemas.microsoft.com/office/powerpoint/2010/main" val="1148463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726018"/>
            <a:ext cx="8761413" cy="1007532"/>
          </a:xfrm>
        </p:spPr>
        <p:txBody>
          <a:bodyPr/>
          <a:lstStyle/>
          <a:p>
            <a:r>
              <a:rPr lang="en-US" dirty="0"/>
              <a:t>What Protections Does Mental Health Parity Provide?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93755296"/>
              </p:ext>
            </p:extLst>
          </p:nvPr>
        </p:nvGraphicFramePr>
        <p:xfrm>
          <a:off x="1719263" y="4333875"/>
          <a:ext cx="8734424" cy="1733550"/>
        </p:xfrm>
        <a:graphic>
          <a:graphicData uri="http://schemas.openxmlformats.org/drawingml/2006/table">
            <a:tbl>
              <a:tblPr firstRow="1" bandRow="1">
                <a:tableStyleId>{5C22544A-7EE6-4342-B048-85BDC9FD1C3A}</a:tableStyleId>
              </a:tblPr>
              <a:tblGrid>
                <a:gridCol w="8734424">
                  <a:extLst>
                    <a:ext uri="{9D8B030D-6E8A-4147-A177-3AD203B41FA5}">
                      <a16:colId xmlns:a16="http://schemas.microsoft.com/office/drawing/2014/main" val="2514683537"/>
                    </a:ext>
                  </a:extLst>
                </a:gridCol>
              </a:tblGrid>
              <a:tr h="1733550">
                <a:tc>
                  <a:txBody>
                    <a:bodyPr/>
                    <a:lstStyle/>
                    <a:p>
                      <a:r>
                        <a:rPr lang="en-US" sz="2400" dirty="0"/>
                        <a:t>Financial requirements	  and	</a:t>
                      </a:r>
                      <a:r>
                        <a:rPr lang="en-US" sz="2400" baseline="0" dirty="0"/>
                        <a:t>   </a:t>
                      </a:r>
                      <a:r>
                        <a:rPr lang="en-US" sz="2400" dirty="0"/>
                        <a:t>  Treatment limitations</a:t>
                      </a:r>
                    </a:p>
                    <a:p>
                      <a:endParaRPr lang="en-US" sz="600" dirty="0"/>
                    </a:p>
                    <a:p>
                      <a:r>
                        <a:rPr lang="en-US" sz="2200" b="0" dirty="0"/>
                        <a:t> - copays, deductibles, 	                        - visit/day limits, </a:t>
                      </a:r>
                    </a:p>
                    <a:p>
                      <a:r>
                        <a:rPr lang="en-US" sz="2200" b="0" dirty="0"/>
                        <a:t>   coinsurance, out-of- 	                          duration of treatment,</a:t>
                      </a:r>
                    </a:p>
                    <a:p>
                      <a:r>
                        <a:rPr lang="en-US" sz="2200" b="0" dirty="0"/>
                        <a:t>   pocket max                                           </a:t>
                      </a:r>
                      <a:r>
                        <a:rPr lang="en-US" sz="2200" b="0" dirty="0">
                          <a:solidFill>
                            <a:schemeClr val="bg1"/>
                          </a:solidFill>
                        </a:rPr>
                        <a:t>preauthorization</a:t>
                      </a:r>
                      <a:r>
                        <a:rPr lang="en-US" sz="2200" b="0" baseline="0" dirty="0">
                          <a:solidFill>
                            <a:schemeClr val="bg1"/>
                          </a:solidFill>
                        </a:rPr>
                        <a:t> </a:t>
                      </a:r>
                      <a:r>
                        <a:rPr lang="en-US" sz="2200" b="0" baseline="0" dirty="0" err="1">
                          <a:solidFill>
                            <a:schemeClr val="bg1"/>
                          </a:solidFill>
                        </a:rPr>
                        <a:t>reqs</a:t>
                      </a:r>
                      <a:endParaRPr lang="en-US" sz="2200" b="0" dirty="0">
                        <a:solidFill>
                          <a:schemeClr val="bg1"/>
                        </a:solidFill>
                      </a:endParaRPr>
                    </a:p>
                  </a:txBody>
                  <a:tcPr/>
                </a:tc>
                <a:extLst>
                  <a:ext uri="{0D108BD9-81ED-4DB2-BD59-A6C34878D82A}">
                    <a16:rowId xmlns:a16="http://schemas.microsoft.com/office/drawing/2014/main" val="2507532116"/>
                  </a:ext>
                </a:extLst>
              </a:tr>
            </a:tbl>
          </a:graphicData>
        </a:graphic>
      </p:graphicFrame>
      <p:sp>
        <p:nvSpPr>
          <p:cNvPr id="8" name="Content Placeholder 2"/>
          <p:cNvSpPr txBox="1">
            <a:spLocks/>
          </p:cNvSpPr>
          <p:nvPr/>
        </p:nvSpPr>
        <p:spPr>
          <a:xfrm>
            <a:off x="971550" y="2247900"/>
            <a:ext cx="10277476" cy="436245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endParaRPr lang="en-US" sz="2400" dirty="0"/>
          </a:p>
          <a:p>
            <a:r>
              <a:rPr lang="en-US" sz="2400" dirty="0"/>
              <a:t>All </a:t>
            </a:r>
            <a:r>
              <a:rPr lang="en-US" sz="2400" b="1" dirty="0">
                <a:solidFill>
                  <a:schemeClr val="accent1"/>
                </a:solidFill>
              </a:rPr>
              <a:t>financial restrictions </a:t>
            </a:r>
            <a:r>
              <a:rPr lang="en-US" sz="2400" dirty="0"/>
              <a:t>and </a:t>
            </a:r>
            <a:r>
              <a:rPr lang="en-US" sz="2400" b="1" dirty="0">
                <a:solidFill>
                  <a:schemeClr val="accent1"/>
                </a:solidFill>
              </a:rPr>
              <a:t>treatment limitations </a:t>
            </a:r>
            <a:r>
              <a:rPr lang="en-US" sz="2400" dirty="0"/>
              <a:t>applicable to MH/SUD benefits must be </a:t>
            </a:r>
            <a:r>
              <a:rPr lang="en-US" sz="2400" b="1" dirty="0"/>
              <a:t>comparable to </a:t>
            </a:r>
            <a:r>
              <a:rPr lang="en-US" sz="2400" dirty="0"/>
              <a:t>the requirements or limitations applied to medical/surgical benefits</a:t>
            </a:r>
          </a:p>
          <a:p>
            <a:endParaRPr lang="en-US" sz="2400" dirty="0">
              <a:solidFill>
                <a:schemeClr val="tx1"/>
              </a:solidFill>
            </a:endParaRPr>
          </a:p>
        </p:txBody>
      </p:sp>
    </p:spTree>
    <p:extLst>
      <p:ext uri="{BB962C8B-B14F-4D97-AF65-F5344CB8AC3E}">
        <p14:creationId xmlns:p14="http://schemas.microsoft.com/office/powerpoint/2010/main" val="3771380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690" y="540530"/>
            <a:ext cx="9918110" cy="1272227"/>
          </a:xfrm>
        </p:spPr>
        <p:txBody>
          <a:bodyPr/>
          <a:lstStyle/>
          <a:p>
            <a:r>
              <a:rPr lang="en-US" dirty="0"/>
              <a:t>General Mental Health Parity Requirements</a:t>
            </a:r>
          </a:p>
        </p:txBody>
      </p:sp>
      <p:sp>
        <p:nvSpPr>
          <p:cNvPr id="3" name="Content Placeholder 2"/>
          <p:cNvSpPr>
            <a:spLocks noGrp="1"/>
          </p:cNvSpPr>
          <p:nvPr>
            <p:ph idx="1"/>
          </p:nvPr>
        </p:nvSpPr>
        <p:spPr>
          <a:xfrm>
            <a:off x="673691" y="2454442"/>
            <a:ext cx="10847750" cy="4169878"/>
          </a:xfrm>
        </p:spPr>
        <p:txBody>
          <a:bodyPr>
            <a:normAutofit/>
          </a:bodyPr>
          <a:lstStyle/>
          <a:p>
            <a:pPr>
              <a:spcAft>
                <a:spcPts val="600"/>
              </a:spcAft>
              <a:buFont typeface="Wingdings" panose="05000000000000000000" pitchFamily="2" charset="2"/>
              <a:buChar char="Ø"/>
            </a:pPr>
            <a:r>
              <a:rPr lang="en-US" sz="2400" dirty="0"/>
              <a:t>Prohibited: </a:t>
            </a:r>
          </a:p>
          <a:p>
            <a:pPr marL="857250" lvl="2" indent="0">
              <a:spcAft>
                <a:spcPts val="600"/>
              </a:spcAft>
              <a:buNone/>
            </a:pPr>
            <a:r>
              <a:rPr lang="en-US" sz="2200" b="1" dirty="0"/>
              <a:t>Lifetime and annual dollar limits </a:t>
            </a:r>
            <a:r>
              <a:rPr lang="en-US" sz="2200" dirty="0"/>
              <a:t>on MH/SUD benefits that are </a:t>
            </a:r>
            <a:r>
              <a:rPr lang="en-US" sz="2200" b="1" dirty="0"/>
              <a:t>lower than </a:t>
            </a:r>
            <a:r>
              <a:rPr lang="en-US" sz="2200" dirty="0"/>
              <a:t>those limits imposed on medical/surgical benefits*</a:t>
            </a:r>
          </a:p>
          <a:p>
            <a:pPr marL="857250" lvl="2" indent="0">
              <a:spcAft>
                <a:spcPts val="600"/>
              </a:spcAft>
              <a:buNone/>
            </a:pPr>
            <a:r>
              <a:rPr lang="en-US" sz="2200" b="1" dirty="0"/>
              <a:t>Cumulative</a:t>
            </a:r>
            <a:r>
              <a:rPr lang="en-US" sz="2200" dirty="0"/>
              <a:t> </a:t>
            </a:r>
            <a:r>
              <a:rPr lang="en-US" sz="2200" b="1" dirty="0"/>
              <a:t>financial requirements </a:t>
            </a:r>
            <a:r>
              <a:rPr lang="en-US" sz="2200" dirty="0"/>
              <a:t>or </a:t>
            </a:r>
            <a:r>
              <a:rPr lang="en-US" sz="2200" b="1" dirty="0"/>
              <a:t>cumulative quantitative treatment limitations </a:t>
            </a:r>
            <a:r>
              <a:rPr lang="en-US" sz="2200" dirty="0"/>
              <a:t>for MH/SUD benefits </a:t>
            </a:r>
            <a:r>
              <a:rPr lang="en-US" sz="2200" b="1" dirty="0"/>
              <a:t>that accumulate separately </a:t>
            </a:r>
            <a:r>
              <a:rPr lang="en-US" sz="2200" dirty="0"/>
              <a:t>from medical/surgical benefits in the same classification</a:t>
            </a:r>
          </a:p>
          <a:p>
            <a:pPr>
              <a:spcAft>
                <a:spcPts val="600"/>
              </a:spcAft>
              <a:buFont typeface="Wingdings" panose="05000000000000000000" pitchFamily="2" charset="2"/>
              <a:buChar char="Ø"/>
            </a:pPr>
            <a:endParaRPr lang="en-US" sz="600" dirty="0">
              <a:cs typeface="Times New Roman" panose="02020603050405020304" pitchFamily="18" charset="0"/>
            </a:endParaRPr>
          </a:p>
          <a:p>
            <a:pPr>
              <a:spcAft>
                <a:spcPts val="600"/>
              </a:spcAft>
              <a:buFont typeface="Wingdings" panose="05000000000000000000" pitchFamily="2" charset="2"/>
              <a:buChar char="Ø"/>
            </a:pPr>
            <a:r>
              <a:rPr lang="en-US" sz="2400" dirty="0">
                <a:cs typeface="Times New Roman" panose="02020603050405020304" pitchFamily="18" charset="0"/>
              </a:rPr>
              <a:t>Required</a:t>
            </a:r>
          </a:p>
          <a:p>
            <a:pPr marL="857250" lvl="2" indent="0">
              <a:spcAft>
                <a:spcPts val="600"/>
              </a:spcAft>
              <a:buNone/>
            </a:pPr>
            <a:r>
              <a:rPr lang="en-US" sz="2200" dirty="0">
                <a:cs typeface="Times New Roman" panose="02020603050405020304" pitchFamily="18" charset="0"/>
              </a:rPr>
              <a:t>Disclosures on </a:t>
            </a:r>
            <a:r>
              <a:rPr lang="en-US" sz="2200" b="1" dirty="0">
                <a:cs typeface="Times New Roman" panose="02020603050405020304" pitchFamily="18" charset="0"/>
              </a:rPr>
              <a:t>criteria for medical necessity </a:t>
            </a:r>
            <a:r>
              <a:rPr lang="en-US" sz="2200" dirty="0">
                <a:cs typeface="Times New Roman" panose="02020603050405020304" pitchFamily="18" charset="0"/>
              </a:rPr>
              <a:t>and </a:t>
            </a:r>
            <a:r>
              <a:rPr lang="en-US" sz="2200" b="1" dirty="0">
                <a:cs typeface="Times New Roman" panose="02020603050405020304" pitchFamily="18" charset="0"/>
              </a:rPr>
              <a:t>reasons for denial</a:t>
            </a:r>
          </a:p>
        </p:txBody>
      </p:sp>
      <p:pic>
        <p:nvPicPr>
          <p:cNvPr id="4" name="Picture 3" descr="File:Simple Prohibited.svg - Wikimedia Comm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460" y="3103880"/>
            <a:ext cx="510540" cy="510540"/>
          </a:xfrm>
          <a:prstGeom prst="rect">
            <a:avLst/>
          </a:prstGeom>
        </p:spPr>
      </p:pic>
      <p:pic>
        <p:nvPicPr>
          <p:cNvPr id="5" name="Picture 4" descr="do not symbol"/>
          <p:cNvPicPr>
            <a:picLocks noChangeAspect="1"/>
          </p:cNvPicPr>
          <p:nvPr/>
        </p:nvPicPr>
        <p:blipFill>
          <a:blip r:embed="rId4"/>
          <a:stretch>
            <a:fillRect/>
          </a:stretch>
        </p:blipFill>
        <p:spPr>
          <a:xfrm>
            <a:off x="1011892" y="4007804"/>
            <a:ext cx="512108" cy="512108"/>
          </a:xfrm>
          <a:prstGeom prst="rect">
            <a:avLst/>
          </a:prstGeom>
        </p:spPr>
      </p:pic>
      <p:pic>
        <p:nvPicPr>
          <p:cNvPr id="6" name="Picture 5" descr="Green Check Mark Image - Cliparts.co"/>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5632" y="5900366"/>
            <a:ext cx="558367" cy="500434"/>
          </a:xfrm>
          <a:prstGeom prst="rect">
            <a:avLst/>
          </a:prstGeom>
        </p:spPr>
      </p:pic>
    </p:spTree>
    <p:extLst>
      <p:ext uri="{BB962C8B-B14F-4D97-AF65-F5344CB8AC3E}">
        <p14:creationId xmlns:p14="http://schemas.microsoft.com/office/powerpoint/2010/main" val="2175222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853" y="733036"/>
            <a:ext cx="9577136" cy="1111806"/>
          </a:xfrm>
        </p:spPr>
        <p:txBody>
          <a:bodyPr/>
          <a:lstStyle/>
          <a:p>
            <a:r>
              <a:rPr lang="en-US" dirty="0"/>
              <a:t>Classification of Benefits</a:t>
            </a:r>
          </a:p>
        </p:txBody>
      </p:sp>
      <p:sp>
        <p:nvSpPr>
          <p:cNvPr id="3" name="Content Placeholder 2"/>
          <p:cNvSpPr>
            <a:spLocks noGrp="1"/>
          </p:cNvSpPr>
          <p:nvPr>
            <p:ph idx="1"/>
          </p:nvPr>
        </p:nvSpPr>
        <p:spPr>
          <a:xfrm>
            <a:off x="853440" y="2619944"/>
            <a:ext cx="10546080" cy="970748"/>
          </a:xfrm>
        </p:spPr>
        <p:txBody>
          <a:bodyPr>
            <a:normAutofit/>
          </a:bodyPr>
          <a:lstStyle/>
          <a:p>
            <a:r>
              <a:rPr lang="en-US" sz="2400" dirty="0"/>
              <a:t>Plans must classify mental health and substance use disorder  benefits within </a:t>
            </a:r>
            <a:r>
              <a:rPr lang="en-US" sz="2400" b="1" dirty="0"/>
              <a:t>six classifications</a:t>
            </a:r>
            <a:r>
              <a:rPr lang="en-US" sz="2400" dirty="0"/>
              <a:t>:</a:t>
            </a:r>
          </a:p>
        </p:txBody>
      </p:sp>
      <p:sp>
        <p:nvSpPr>
          <p:cNvPr id="4" name="Content Placeholder 2"/>
          <p:cNvSpPr txBox="1">
            <a:spLocks/>
          </p:cNvSpPr>
          <p:nvPr/>
        </p:nvSpPr>
        <p:spPr>
          <a:xfrm>
            <a:off x="1020445" y="3590692"/>
            <a:ext cx="9262544" cy="1524000"/>
          </a:xfrm>
          <a:prstGeom prst="rect">
            <a:avLst/>
          </a:prstGeom>
        </p:spPr>
        <p:txBody>
          <a:bodyPr vert="horz" lIns="91440" tIns="45720" rIns="91440" bIns="45720" numCol="2"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lvl="1"/>
            <a:r>
              <a:rPr lang="en-US" sz="2200" dirty="0"/>
              <a:t>Inpatient, in-network</a:t>
            </a:r>
          </a:p>
          <a:p>
            <a:pPr lvl="1"/>
            <a:r>
              <a:rPr lang="en-US" sz="2200" dirty="0">
                <a:solidFill>
                  <a:schemeClr val="tx1"/>
                </a:solidFill>
              </a:rPr>
              <a:t>Inpatient, out-of-network</a:t>
            </a:r>
          </a:p>
          <a:p>
            <a:pPr lvl="1"/>
            <a:r>
              <a:rPr lang="en-US" sz="2200" dirty="0">
                <a:solidFill>
                  <a:schemeClr val="tx1"/>
                </a:solidFill>
              </a:rPr>
              <a:t>Outpatient, in-network</a:t>
            </a:r>
          </a:p>
          <a:p>
            <a:pPr lvl="1"/>
            <a:r>
              <a:rPr lang="en-US" sz="2200" dirty="0"/>
              <a:t>Outpatient, out-of-network</a:t>
            </a:r>
          </a:p>
          <a:p>
            <a:pPr lvl="1"/>
            <a:r>
              <a:rPr lang="en-US" sz="2200" dirty="0"/>
              <a:t>Emergency care</a:t>
            </a:r>
          </a:p>
          <a:p>
            <a:pPr lvl="1"/>
            <a:r>
              <a:rPr lang="en-US" sz="2200" dirty="0"/>
              <a:t>Prescription drugs</a:t>
            </a:r>
          </a:p>
        </p:txBody>
      </p:sp>
      <p:pic>
        <p:nvPicPr>
          <p:cNvPr id="10" name="Picture 9" descr="Huntsville Hospital System - Wikipedi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5467" y="5398070"/>
            <a:ext cx="1917283" cy="1437962"/>
          </a:xfrm>
          <a:prstGeom prst="rect">
            <a:avLst/>
          </a:prstGeom>
        </p:spPr>
      </p:pic>
      <p:pic>
        <p:nvPicPr>
          <p:cNvPr id="12" name="Picture 11" descr="Occupational Therapy Archives • Student Doctor Network"/>
          <p:cNvPicPr>
            <a:picLocks noChangeAspect="1"/>
          </p:cNvPicPr>
          <p:nvPr/>
        </p:nvPicPr>
        <p:blipFill rotWithShape="1">
          <a:blip r:embed="rId4" cstate="print">
            <a:extLst>
              <a:ext uri="{28A0092B-C50C-407E-A947-70E740481C1C}">
                <a14:useLocalDpi xmlns:a14="http://schemas.microsoft.com/office/drawing/2010/main" val="0"/>
              </a:ext>
            </a:extLst>
          </a:blip>
          <a:srcRect l="6693" r="9557"/>
          <a:stretch/>
        </p:blipFill>
        <p:spPr>
          <a:xfrm>
            <a:off x="3583787" y="5376103"/>
            <a:ext cx="2231176" cy="1481897"/>
          </a:xfrm>
          <a:prstGeom prst="rect">
            <a:avLst/>
          </a:prstGeom>
        </p:spPr>
      </p:pic>
      <p:pic>
        <p:nvPicPr>
          <p:cNvPr id="6" name="Picture 5" descr="It's My Mind: Chicago hospital to no longer accept ..."/>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5429717"/>
            <a:ext cx="2132748" cy="1428283"/>
          </a:xfrm>
          <a:prstGeom prst="rect">
            <a:avLst/>
          </a:prstGeom>
        </p:spPr>
      </p:pic>
      <p:pic>
        <p:nvPicPr>
          <p:cNvPr id="11" name="Picture 10" descr="Big Pharma's push to get everyone on prescription drugs ..."/>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09785" y="5414161"/>
            <a:ext cx="1925118" cy="1443839"/>
          </a:xfrm>
          <a:prstGeom prst="rect">
            <a:avLst/>
          </a:prstGeom>
        </p:spPr>
      </p:pic>
    </p:spTree>
    <p:extLst>
      <p:ext uri="{BB962C8B-B14F-4D97-AF65-F5344CB8AC3E}">
        <p14:creationId xmlns:p14="http://schemas.microsoft.com/office/powerpoint/2010/main" val="2354047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853" y="733036"/>
            <a:ext cx="9577136" cy="1111806"/>
          </a:xfrm>
        </p:spPr>
        <p:txBody>
          <a:bodyPr/>
          <a:lstStyle/>
          <a:p>
            <a:r>
              <a:rPr lang="en-US" dirty="0"/>
              <a:t>Financial Requirements and </a:t>
            </a:r>
            <a:br>
              <a:rPr lang="en-US" dirty="0"/>
            </a:br>
            <a:r>
              <a:rPr lang="en-US" dirty="0"/>
              <a:t>Quantitative Treatment Limitations </a:t>
            </a:r>
          </a:p>
        </p:txBody>
      </p:sp>
      <p:sp>
        <p:nvSpPr>
          <p:cNvPr id="3" name="Content Placeholder 2"/>
          <p:cNvSpPr>
            <a:spLocks noGrp="1"/>
          </p:cNvSpPr>
          <p:nvPr>
            <p:ph idx="1"/>
          </p:nvPr>
        </p:nvSpPr>
        <p:spPr>
          <a:xfrm>
            <a:off x="552450" y="2552700"/>
            <a:ext cx="11144250" cy="4120816"/>
          </a:xfrm>
        </p:spPr>
        <p:txBody>
          <a:bodyPr>
            <a:normAutofit/>
          </a:bodyPr>
          <a:lstStyle/>
          <a:p>
            <a:r>
              <a:rPr lang="en-US" sz="2400" dirty="0"/>
              <a:t>If a plan provides MH/SUD benefits in </a:t>
            </a:r>
            <a:r>
              <a:rPr lang="en-US" sz="2400" b="1" dirty="0"/>
              <a:t>any</a:t>
            </a:r>
            <a:r>
              <a:rPr lang="en-US" sz="2400" dirty="0"/>
              <a:t> classification, MH/SUD must be provided in </a:t>
            </a:r>
            <a:r>
              <a:rPr lang="en-US" sz="2400" b="1" dirty="0"/>
              <a:t>every</a:t>
            </a:r>
            <a:r>
              <a:rPr lang="en-US" sz="2400" dirty="0"/>
              <a:t> classification in which medical/surgical benefits are provided</a:t>
            </a:r>
          </a:p>
          <a:p>
            <a:endParaRPr lang="en-US" sz="1000" dirty="0"/>
          </a:p>
          <a:p>
            <a:r>
              <a:rPr lang="en-US" sz="2400" dirty="0"/>
              <a:t>A plan </a:t>
            </a:r>
            <a:r>
              <a:rPr lang="en-US" sz="2400" b="1" dirty="0"/>
              <a:t>may not </a:t>
            </a:r>
            <a:r>
              <a:rPr lang="en-US" sz="2400" dirty="0"/>
              <a:t>impose a requirement or limitation to MH/SUD benefits that is </a:t>
            </a:r>
            <a:r>
              <a:rPr lang="en-US" sz="2400" b="1" dirty="0">
                <a:solidFill>
                  <a:schemeClr val="accent1"/>
                </a:solidFill>
              </a:rPr>
              <a:t>more restrictive </a:t>
            </a:r>
            <a:r>
              <a:rPr lang="en-US" sz="2400" dirty="0"/>
              <a:t>than the </a:t>
            </a:r>
            <a:r>
              <a:rPr lang="en-US" sz="2400" b="1" dirty="0"/>
              <a:t>predominant</a:t>
            </a:r>
            <a:r>
              <a:rPr lang="en-US" sz="2400" dirty="0"/>
              <a:t> financial requirement or treatment limitation of that type that is applied to </a:t>
            </a:r>
            <a:r>
              <a:rPr lang="en-US" sz="2400" b="1" dirty="0"/>
              <a:t>substantially all </a:t>
            </a:r>
            <a:r>
              <a:rPr lang="en-US" sz="2400" dirty="0"/>
              <a:t>medical/surgical benefits in the same classification. </a:t>
            </a:r>
          </a:p>
        </p:txBody>
      </p:sp>
    </p:spTree>
    <p:extLst>
      <p:ext uri="{BB962C8B-B14F-4D97-AF65-F5344CB8AC3E}">
        <p14:creationId xmlns:p14="http://schemas.microsoft.com/office/powerpoint/2010/main" val="286627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852" y="733036"/>
            <a:ext cx="10533647" cy="1111806"/>
          </a:xfrm>
        </p:spPr>
        <p:txBody>
          <a:bodyPr/>
          <a:lstStyle/>
          <a:p>
            <a:r>
              <a:rPr lang="en-US" dirty="0"/>
              <a:t>Financial Requirements and </a:t>
            </a:r>
            <a:br>
              <a:rPr lang="en-US" dirty="0"/>
            </a:br>
            <a:r>
              <a:rPr lang="en-US" dirty="0"/>
              <a:t>Quantitative Treatment Limitations - Example</a:t>
            </a:r>
          </a:p>
        </p:txBody>
      </p:sp>
      <p:sp>
        <p:nvSpPr>
          <p:cNvPr id="3" name="Content Placeholder 2"/>
          <p:cNvSpPr>
            <a:spLocks noGrp="1"/>
          </p:cNvSpPr>
          <p:nvPr>
            <p:ph idx="1"/>
          </p:nvPr>
        </p:nvSpPr>
        <p:spPr>
          <a:xfrm>
            <a:off x="552450" y="2762250"/>
            <a:ext cx="10687050" cy="3911266"/>
          </a:xfrm>
        </p:spPr>
        <p:txBody>
          <a:bodyPr>
            <a:noAutofit/>
          </a:bodyPr>
          <a:lstStyle/>
          <a:p>
            <a:pPr lvl="1"/>
            <a:r>
              <a:rPr lang="en-US" sz="2400" dirty="0"/>
              <a:t>Example: Josh is insured by X Health Plan:</a:t>
            </a:r>
          </a:p>
          <a:p>
            <a:pPr lvl="2"/>
            <a:r>
              <a:rPr lang="en-US" sz="2200" b="1" dirty="0">
                <a:solidFill>
                  <a:schemeClr val="accent1">
                    <a:lumMod val="75000"/>
                  </a:schemeClr>
                </a:solidFill>
              </a:rPr>
              <a:t>Psychiatrist</a:t>
            </a:r>
            <a:r>
              <a:rPr lang="en-US" sz="2200" dirty="0">
                <a:solidFill>
                  <a:schemeClr val="tx1"/>
                </a:solidFill>
              </a:rPr>
              <a:t> </a:t>
            </a:r>
            <a:r>
              <a:rPr lang="en-US" sz="2200" dirty="0"/>
              <a:t>(Outpatient, in-network Mental Health)      Copay:   </a:t>
            </a:r>
            <a:r>
              <a:rPr lang="en-US" sz="2200" b="1" dirty="0">
                <a:solidFill>
                  <a:schemeClr val="accent1">
                    <a:lumMod val="75000"/>
                  </a:schemeClr>
                </a:solidFill>
              </a:rPr>
              <a:t>$75</a:t>
            </a:r>
          </a:p>
          <a:p>
            <a:pPr lvl="2"/>
            <a:r>
              <a:rPr lang="en-US" sz="2200" b="1" dirty="0">
                <a:solidFill>
                  <a:schemeClr val="accent1">
                    <a:lumMod val="75000"/>
                  </a:schemeClr>
                </a:solidFill>
              </a:rPr>
              <a:t>Primary Care </a:t>
            </a:r>
            <a:r>
              <a:rPr lang="en-US" sz="2200" dirty="0"/>
              <a:t>(Outpatient, in-network Physical Health) Copay:   </a:t>
            </a:r>
            <a:r>
              <a:rPr lang="en-US" sz="2200" b="1" dirty="0">
                <a:solidFill>
                  <a:schemeClr val="accent1">
                    <a:lumMod val="75000"/>
                  </a:schemeClr>
                </a:solidFill>
              </a:rPr>
              <a:t>$20</a:t>
            </a:r>
          </a:p>
          <a:p>
            <a:pPr lvl="2"/>
            <a:endParaRPr lang="en-US" sz="2200" dirty="0">
              <a:solidFill>
                <a:schemeClr val="tx1"/>
              </a:solidFill>
            </a:endParaRPr>
          </a:p>
          <a:p>
            <a:pPr lvl="1"/>
            <a:r>
              <a:rPr lang="en-US" sz="2400" b="1" dirty="0"/>
              <a:t>Impermissible</a:t>
            </a:r>
            <a:r>
              <a:rPr lang="en-US" sz="2400" dirty="0"/>
              <a:t> – the financial requirement applicable to MH/SUD benefits are </a:t>
            </a:r>
            <a:r>
              <a:rPr lang="en-US" sz="2400" b="1" u="sng" dirty="0"/>
              <a:t>not</a:t>
            </a:r>
            <a:r>
              <a:rPr lang="en-US" sz="2400" b="1" dirty="0"/>
              <a:t> comparable </a:t>
            </a:r>
            <a:r>
              <a:rPr lang="en-US" sz="2400" dirty="0"/>
              <a:t>to the financial requirement applied to medical/surgical benefits in the outpatient, in-network classification. </a:t>
            </a:r>
          </a:p>
        </p:txBody>
      </p:sp>
    </p:spTree>
    <p:extLst>
      <p:ext uri="{BB962C8B-B14F-4D97-AF65-F5344CB8AC3E}">
        <p14:creationId xmlns:p14="http://schemas.microsoft.com/office/powerpoint/2010/main" val="4147142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768" y="609600"/>
            <a:ext cx="10867992" cy="1200150"/>
          </a:xfrm>
        </p:spPr>
        <p:txBody>
          <a:bodyPr/>
          <a:lstStyle/>
          <a:p>
            <a:r>
              <a:rPr lang="en-US" dirty="0"/>
              <a:t>Financial Requirements and </a:t>
            </a:r>
            <a:br>
              <a:rPr lang="en-US" dirty="0"/>
            </a:br>
            <a:r>
              <a:rPr lang="en-US" dirty="0"/>
              <a:t>Quantitative Treatment Limitations - Summary</a:t>
            </a:r>
          </a:p>
        </p:txBody>
      </p:sp>
      <p:sp>
        <p:nvSpPr>
          <p:cNvPr id="3" name="Content Placeholder 2"/>
          <p:cNvSpPr>
            <a:spLocks noGrp="1"/>
          </p:cNvSpPr>
          <p:nvPr>
            <p:ph idx="1"/>
          </p:nvPr>
        </p:nvSpPr>
        <p:spPr>
          <a:xfrm>
            <a:off x="673768" y="2560320"/>
            <a:ext cx="10867992" cy="4112854"/>
          </a:xfrm>
        </p:spPr>
        <p:txBody>
          <a:bodyPr>
            <a:normAutofit/>
          </a:bodyPr>
          <a:lstStyle/>
          <a:p>
            <a:pPr marL="609600" indent="-609600">
              <a:buNone/>
            </a:pPr>
            <a:r>
              <a:rPr lang="en-US" altLang="en-US" sz="2400" u="sng" dirty="0">
                <a:latin typeface="Century Gothic" panose="020B0502020202020204" pitchFamily="34" charset="0"/>
                <a:cs typeface="Calibri" panose="020F0502020204030204" pitchFamily="34" charset="0"/>
              </a:rPr>
              <a:t>General Rule Analysis </a:t>
            </a:r>
            <a:r>
              <a:rPr lang="en-US" altLang="en-US" sz="2400" dirty="0">
                <a:latin typeface="Century Gothic" panose="020B0502020202020204" pitchFamily="34" charset="0"/>
                <a:cs typeface="Calibri" panose="020F0502020204030204" pitchFamily="34" charset="0"/>
              </a:rPr>
              <a:t>– Need to identify the…</a:t>
            </a:r>
          </a:p>
          <a:p>
            <a:pPr marL="609600" indent="-609600">
              <a:buNone/>
            </a:pPr>
            <a:endParaRPr lang="en-US" altLang="en-US" sz="600" dirty="0">
              <a:latin typeface="Century Gothic" panose="020B0502020202020204" pitchFamily="34" charset="0"/>
              <a:cs typeface="Calibri" panose="020F0502020204030204" pitchFamily="34" charset="0"/>
            </a:endParaRPr>
          </a:p>
          <a:p>
            <a:pPr marL="457200" indent="-457200">
              <a:buFont typeface="+mj-lt"/>
              <a:buAutoNum type="arabicPeriod"/>
            </a:pPr>
            <a:r>
              <a:rPr lang="en-US" altLang="en-US" sz="2200" b="1" dirty="0">
                <a:latin typeface="Century Gothic" panose="020B0502020202020204" pitchFamily="34" charset="0"/>
                <a:cs typeface="Calibri" panose="020F0502020204030204" pitchFamily="34" charset="0"/>
              </a:rPr>
              <a:t>Classification </a:t>
            </a:r>
            <a:r>
              <a:rPr lang="en-US" altLang="en-US" sz="2200" dirty="0">
                <a:latin typeface="Century Gothic" panose="020B0502020202020204" pitchFamily="34" charset="0"/>
                <a:cs typeface="Calibri" panose="020F0502020204030204" pitchFamily="34" charset="0"/>
              </a:rPr>
              <a:t>(outpatient, in-network, </a:t>
            </a:r>
            <a:r>
              <a:rPr lang="en-US" altLang="en-US" sz="2200" dirty="0" err="1">
                <a:latin typeface="Century Gothic" panose="020B0502020202020204" pitchFamily="34" charset="0"/>
                <a:cs typeface="Calibri" panose="020F0502020204030204" pitchFamily="34" charset="0"/>
              </a:rPr>
              <a:t>etc</a:t>
            </a:r>
            <a:r>
              <a:rPr lang="en-US" altLang="en-US" sz="2200" dirty="0">
                <a:latin typeface="Century Gothic" panose="020B0502020202020204" pitchFamily="34" charset="0"/>
                <a:cs typeface="Calibri" panose="020F0502020204030204" pitchFamily="34" charset="0"/>
              </a:rPr>
              <a:t>)</a:t>
            </a:r>
          </a:p>
          <a:p>
            <a:pPr marL="457200" indent="-457200">
              <a:buFont typeface="+mj-lt"/>
              <a:buAutoNum type="arabicPeriod"/>
            </a:pPr>
            <a:endParaRPr lang="en-US" altLang="en-US" sz="400" dirty="0">
              <a:latin typeface="Century Gothic" panose="020B0502020202020204" pitchFamily="34" charset="0"/>
              <a:cs typeface="Calibri" panose="020F0502020204030204" pitchFamily="34" charset="0"/>
            </a:endParaRPr>
          </a:p>
          <a:p>
            <a:pPr marL="457200" indent="-457200">
              <a:buFont typeface="+mj-lt"/>
              <a:buAutoNum type="arabicPeriod"/>
            </a:pPr>
            <a:r>
              <a:rPr lang="en-US" altLang="en-US" sz="2200" b="1" dirty="0">
                <a:latin typeface="Century Gothic" panose="020B0502020202020204" pitchFamily="34" charset="0"/>
                <a:cs typeface="Calibri" panose="020F0502020204030204" pitchFamily="34" charset="0"/>
              </a:rPr>
              <a:t>Type</a:t>
            </a:r>
            <a:r>
              <a:rPr lang="en-US" altLang="en-US" sz="2200" dirty="0">
                <a:latin typeface="Century Gothic" panose="020B0502020202020204" pitchFamily="34" charset="0"/>
                <a:cs typeface="Calibri" panose="020F0502020204030204" pitchFamily="34" charset="0"/>
              </a:rPr>
              <a:t> of financial requirement or quantitative treatment limitation</a:t>
            </a:r>
          </a:p>
          <a:p>
            <a:pPr marL="457200" indent="-457200">
              <a:buFont typeface="+mj-lt"/>
              <a:buAutoNum type="arabicPeriod"/>
            </a:pPr>
            <a:endParaRPr lang="en-US" altLang="en-US" sz="400" dirty="0">
              <a:latin typeface="Century Gothic" panose="020B0502020202020204" pitchFamily="34" charset="0"/>
              <a:cs typeface="Calibri" panose="020F0502020204030204" pitchFamily="34" charset="0"/>
            </a:endParaRPr>
          </a:p>
          <a:p>
            <a:pPr marL="457200" indent="-457200">
              <a:buFont typeface="+mj-lt"/>
              <a:buAutoNum type="arabicPeriod"/>
            </a:pPr>
            <a:r>
              <a:rPr lang="en-US" altLang="en-US" sz="2200" b="1" dirty="0">
                <a:latin typeface="Century Gothic" panose="020B0502020202020204" pitchFamily="34" charset="0"/>
                <a:cs typeface="Calibri" panose="020F0502020204030204" pitchFamily="34" charset="0"/>
              </a:rPr>
              <a:t>Predominant</a:t>
            </a:r>
            <a:r>
              <a:rPr lang="en-US" altLang="en-US" sz="2200" dirty="0">
                <a:latin typeface="Century Gothic" panose="020B0502020202020204" pitchFamily="34" charset="0"/>
                <a:cs typeface="Calibri" panose="020F0502020204030204" pitchFamily="34" charset="0"/>
              </a:rPr>
              <a:t> level of copay applied to </a:t>
            </a:r>
            <a:r>
              <a:rPr lang="en-US" altLang="en-US" sz="2200" b="1" dirty="0">
                <a:latin typeface="Century Gothic" panose="020B0502020202020204" pitchFamily="34" charset="0"/>
                <a:cs typeface="Calibri" panose="020F0502020204030204" pitchFamily="34" charset="0"/>
              </a:rPr>
              <a:t>substantially all </a:t>
            </a:r>
            <a:r>
              <a:rPr lang="en-US" altLang="en-US" sz="2200" dirty="0">
                <a:latin typeface="Century Gothic" panose="020B0502020202020204" pitchFamily="34" charset="0"/>
                <a:cs typeface="Calibri" panose="020F0502020204030204" pitchFamily="34" charset="0"/>
              </a:rPr>
              <a:t>medical/surgical benefits within the classification</a:t>
            </a:r>
          </a:p>
          <a:p>
            <a:pPr marL="457200" indent="-457200">
              <a:buFont typeface="+mj-lt"/>
              <a:buAutoNum type="arabicPeriod"/>
            </a:pPr>
            <a:endParaRPr lang="en-US" altLang="en-US" sz="400" dirty="0">
              <a:latin typeface="Century Gothic" panose="020B0502020202020204" pitchFamily="34" charset="0"/>
              <a:cs typeface="Calibri" panose="020F0502020204030204" pitchFamily="34" charset="0"/>
            </a:endParaRPr>
          </a:p>
          <a:p>
            <a:pPr marL="457200" indent="-457200">
              <a:buFont typeface="+mj-lt"/>
              <a:buAutoNum type="arabicPeriod"/>
            </a:pPr>
            <a:r>
              <a:rPr lang="en-US" altLang="en-US" sz="2200" b="1" dirty="0">
                <a:latin typeface="Century Gothic" panose="020B0502020202020204" pitchFamily="34" charset="0"/>
                <a:cs typeface="Calibri" panose="020F0502020204030204" pitchFamily="34" charset="0"/>
              </a:rPr>
              <a:t>RESULT</a:t>
            </a:r>
            <a:r>
              <a:rPr lang="en-US" altLang="en-US" sz="2200" dirty="0">
                <a:latin typeface="Century Gothic" panose="020B0502020202020204" pitchFamily="34" charset="0"/>
                <a:cs typeface="Calibri" panose="020F0502020204030204" pitchFamily="34" charset="0"/>
              </a:rPr>
              <a:t> – This is the </a:t>
            </a:r>
            <a:r>
              <a:rPr lang="en-US" altLang="en-US" sz="2200" b="1" dirty="0">
                <a:latin typeface="Century Gothic" panose="020B0502020202020204" pitchFamily="34" charset="0"/>
                <a:cs typeface="Calibri" panose="020F0502020204030204" pitchFamily="34" charset="0"/>
              </a:rPr>
              <a:t>most restrictive copay</a:t>
            </a:r>
            <a:r>
              <a:rPr lang="en-US" altLang="en-US" sz="2200" dirty="0">
                <a:latin typeface="Century Gothic" panose="020B0502020202020204" pitchFamily="34" charset="0"/>
                <a:cs typeface="Calibri" panose="020F0502020204030204" pitchFamily="34" charset="0"/>
              </a:rPr>
              <a:t> that can be applied to MH/SUD benefits</a:t>
            </a:r>
          </a:p>
          <a:p>
            <a:endParaRPr lang="en-US" dirty="0"/>
          </a:p>
        </p:txBody>
      </p:sp>
    </p:spTree>
    <p:extLst>
      <p:ext uri="{BB962C8B-B14F-4D97-AF65-F5344CB8AC3E}">
        <p14:creationId xmlns:p14="http://schemas.microsoft.com/office/powerpoint/2010/main" val="4176456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3980" y="625642"/>
            <a:ext cx="9079831" cy="1138990"/>
          </a:xfrm>
        </p:spPr>
        <p:txBody>
          <a:bodyPr/>
          <a:lstStyle/>
          <a:p>
            <a:r>
              <a:rPr lang="en-US" dirty="0">
                <a:effectLst>
                  <a:outerShdw blurRad="38100" dist="38100" dir="2700000" algn="tl">
                    <a:srgbClr val="000000">
                      <a:alpha val="43137"/>
                    </a:srgbClr>
                  </a:outerShdw>
                </a:effectLst>
              </a:rPr>
              <a:t>Financial Requirements and Quantitative Treatment Limitations</a:t>
            </a:r>
            <a:endParaRPr lang="en-US" dirty="0"/>
          </a:p>
        </p:txBody>
      </p:sp>
      <p:sp>
        <p:nvSpPr>
          <p:cNvPr id="3" name="Content Placeholder 2"/>
          <p:cNvSpPr>
            <a:spLocks noGrp="1"/>
          </p:cNvSpPr>
          <p:nvPr>
            <p:ph idx="1"/>
          </p:nvPr>
        </p:nvSpPr>
        <p:spPr>
          <a:xfrm>
            <a:off x="753981" y="2667000"/>
            <a:ext cx="6134500" cy="3164840"/>
          </a:xfrm>
        </p:spPr>
        <p:txBody>
          <a:bodyPr>
            <a:normAutofit/>
          </a:bodyPr>
          <a:lstStyle/>
          <a:p>
            <a:pPr>
              <a:buNone/>
            </a:pPr>
            <a:r>
              <a:rPr lang="en-US" altLang="en-US" sz="2400" b="1" dirty="0">
                <a:cs typeface="Calibri" panose="020F0502020204030204" pitchFamily="34" charset="0"/>
              </a:rPr>
              <a:t>Special Rules</a:t>
            </a:r>
          </a:p>
          <a:p>
            <a:endParaRPr lang="en-US" altLang="en-US" sz="800" dirty="0">
              <a:cs typeface="Calibri" panose="020F0502020204030204" pitchFamily="34" charset="0"/>
            </a:endParaRPr>
          </a:p>
          <a:p>
            <a:pPr>
              <a:buFont typeface="Wingdings" panose="05000000000000000000" pitchFamily="2" charset="2"/>
              <a:buChar char="Ø"/>
            </a:pPr>
            <a:r>
              <a:rPr lang="en-US" altLang="en-US" sz="2200" dirty="0">
                <a:cs typeface="Calibri" panose="020F0502020204030204" pitchFamily="34" charset="0"/>
              </a:rPr>
              <a:t>Multi-Tiered Prescription Drug Benefits </a:t>
            </a:r>
          </a:p>
          <a:p>
            <a:pPr>
              <a:buFont typeface="Wingdings" panose="05000000000000000000" pitchFamily="2" charset="2"/>
              <a:buChar char="Ø"/>
            </a:pPr>
            <a:endParaRPr lang="en-US" altLang="en-US" sz="600" dirty="0">
              <a:cs typeface="Calibri" panose="020F0502020204030204" pitchFamily="34" charset="0"/>
            </a:endParaRPr>
          </a:p>
          <a:p>
            <a:pPr>
              <a:buFont typeface="Wingdings" panose="05000000000000000000" pitchFamily="2" charset="2"/>
              <a:buChar char="Ø"/>
            </a:pPr>
            <a:r>
              <a:rPr lang="en-US" altLang="en-US" sz="2200" dirty="0">
                <a:cs typeface="Calibri" panose="020F0502020204030204" pitchFamily="34" charset="0"/>
              </a:rPr>
              <a:t>Multiple Network Tiers</a:t>
            </a:r>
          </a:p>
          <a:p>
            <a:pPr marL="0" indent="0">
              <a:buNone/>
            </a:pPr>
            <a:endParaRPr lang="en-US" altLang="en-US" sz="600" dirty="0">
              <a:cs typeface="Calibri" panose="020F0502020204030204" pitchFamily="34" charset="0"/>
            </a:endParaRPr>
          </a:p>
          <a:p>
            <a:pPr>
              <a:buFont typeface="Wingdings" panose="05000000000000000000" pitchFamily="2" charset="2"/>
              <a:buChar char="Ø"/>
            </a:pPr>
            <a:r>
              <a:rPr lang="en-US" altLang="en-US" sz="2200" dirty="0">
                <a:cs typeface="Calibri" panose="020F0502020204030204" pitchFamily="34" charset="0"/>
              </a:rPr>
              <a:t>Sub-classification for office visits, separate from other outpatient services</a:t>
            </a:r>
          </a:p>
          <a:p>
            <a:pPr marL="0" indent="0">
              <a:buNone/>
            </a:pPr>
            <a:endParaRPr lang="en-US" dirty="0"/>
          </a:p>
        </p:txBody>
      </p:sp>
      <p:pic>
        <p:nvPicPr>
          <p:cNvPr id="4" name="Picture 3" descr="Battling Prescription Drug Abuse in Texa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741" y="2614846"/>
            <a:ext cx="3961419" cy="1713314"/>
          </a:xfrm>
          <a:prstGeom prst="rect">
            <a:avLst/>
          </a:prstGeom>
        </p:spPr>
      </p:pic>
      <p:pic>
        <p:nvPicPr>
          <p:cNvPr id="5" name="Picture 4" descr="Newsroom - 5 Tips to Ease Your Child’s Anxiety at the Doctor"/>
          <p:cNvPicPr>
            <a:picLocks noChangeAspect="1"/>
          </p:cNvPicPr>
          <p:nvPr/>
        </p:nvPicPr>
        <p:blipFill rotWithShape="1">
          <a:blip r:embed="rId4" cstate="print">
            <a:extLst>
              <a:ext uri="{28A0092B-C50C-407E-A947-70E740481C1C}">
                <a14:useLocalDpi xmlns:a14="http://schemas.microsoft.com/office/drawing/2010/main" val="0"/>
              </a:ext>
            </a:extLst>
          </a:blip>
          <a:srcRect b="16631"/>
          <a:stretch/>
        </p:blipFill>
        <p:spPr>
          <a:xfrm>
            <a:off x="7490559" y="4498340"/>
            <a:ext cx="3949602" cy="1853765"/>
          </a:xfrm>
          <a:prstGeom prst="rect">
            <a:avLst/>
          </a:prstGeom>
        </p:spPr>
      </p:pic>
    </p:spTree>
    <p:extLst>
      <p:ext uri="{BB962C8B-B14F-4D97-AF65-F5344CB8AC3E}">
        <p14:creationId xmlns:p14="http://schemas.microsoft.com/office/powerpoint/2010/main" val="388902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552451"/>
            <a:ext cx="9472069" cy="1212180"/>
          </a:xfrm>
        </p:spPr>
        <p:txBody>
          <a:bodyPr/>
          <a:lstStyle/>
          <a:p>
            <a:r>
              <a:rPr lang="en-US" dirty="0"/>
              <a:t>Nonquantitative Treatment Limitations (NQTLs)</a:t>
            </a:r>
          </a:p>
        </p:txBody>
      </p:sp>
      <p:pic>
        <p:nvPicPr>
          <p:cNvPr id="7" name="Picture 6" descr="justice scale vector illustration - Download Free Vectors ..."/>
          <p:cNvPicPr>
            <a:picLocks noChangeAspect="1"/>
          </p:cNvPicPr>
          <p:nvPr/>
        </p:nvPicPr>
        <p:blipFill rotWithShape="1">
          <a:blip r:embed="rId3" cstate="print">
            <a:extLst>
              <a:ext uri="{28A0092B-C50C-407E-A947-70E740481C1C}">
                <a14:useLocalDpi xmlns:a14="http://schemas.microsoft.com/office/drawing/2010/main" val="0"/>
              </a:ext>
            </a:extLst>
          </a:blip>
          <a:srcRect b="49732"/>
          <a:stretch/>
        </p:blipFill>
        <p:spPr>
          <a:xfrm>
            <a:off x="237396" y="3152140"/>
            <a:ext cx="2221324" cy="2151380"/>
          </a:xfrm>
          <a:prstGeom prst="rect">
            <a:avLst/>
          </a:prstGeom>
        </p:spPr>
      </p:pic>
      <p:sp>
        <p:nvSpPr>
          <p:cNvPr id="3" name="Content Placeholder 2"/>
          <p:cNvSpPr>
            <a:spLocks noGrp="1"/>
          </p:cNvSpPr>
          <p:nvPr>
            <p:ph idx="1"/>
          </p:nvPr>
        </p:nvSpPr>
        <p:spPr>
          <a:xfrm>
            <a:off x="2458720" y="2603500"/>
            <a:ext cx="9014823" cy="4121150"/>
          </a:xfrm>
        </p:spPr>
        <p:txBody>
          <a:bodyPr>
            <a:normAutofit/>
          </a:bodyPr>
          <a:lstStyle/>
          <a:p>
            <a:r>
              <a:rPr lang="en-US" sz="2400" b="1" dirty="0">
                <a:solidFill>
                  <a:schemeClr val="accent1"/>
                </a:solidFill>
              </a:rPr>
              <a:t>Non-quantitative</a:t>
            </a:r>
            <a:r>
              <a:rPr lang="en-US" sz="2400" dirty="0"/>
              <a:t> treatment limitations </a:t>
            </a:r>
            <a:r>
              <a:rPr lang="en-US" sz="2400" b="1" dirty="0"/>
              <a:t>also require parity</a:t>
            </a:r>
          </a:p>
          <a:p>
            <a:endParaRPr lang="en-US" sz="2400" dirty="0"/>
          </a:p>
          <a:p>
            <a:r>
              <a:rPr lang="en-US" altLang="en-US" sz="2400" dirty="0"/>
              <a:t>General rule: </a:t>
            </a:r>
          </a:p>
          <a:p>
            <a:pPr lvl="1"/>
            <a:r>
              <a:rPr lang="en-US" altLang="en-US" sz="2200" dirty="0"/>
              <a:t>A plan </a:t>
            </a:r>
            <a:r>
              <a:rPr lang="en-US" altLang="en-US" sz="2200" b="1" dirty="0"/>
              <a:t>may not impose </a:t>
            </a:r>
            <a:r>
              <a:rPr lang="en-US" altLang="en-US" sz="2200" dirty="0"/>
              <a:t>NQTLs on MH/SUD benefits in any classification </a:t>
            </a:r>
            <a:r>
              <a:rPr lang="en-US" altLang="en-US" sz="2200" b="1" dirty="0"/>
              <a:t>unless</a:t>
            </a:r>
            <a:r>
              <a:rPr lang="en-US" altLang="en-US" sz="2200" dirty="0"/>
              <a:t> any processes, strategies, evidentiary standards, or other factors used in applying that NQTL are </a:t>
            </a:r>
            <a:r>
              <a:rPr lang="en-US" altLang="en-US" sz="2200" b="1" dirty="0">
                <a:solidFill>
                  <a:schemeClr val="accent1"/>
                </a:solidFill>
              </a:rPr>
              <a:t>comparable to </a:t>
            </a:r>
            <a:r>
              <a:rPr lang="en-US" altLang="en-US" sz="2200" dirty="0"/>
              <a:t>and </a:t>
            </a:r>
            <a:r>
              <a:rPr lang="en-US" altLang="en-US" sz="2200" b="1" dirty="0">
                <a:solidFill>
                  <a:schemeClr val="accent1"/>
                </a:solidFill>
              </a:rPr>
              <a:t>apply no more stringently </a:t>
            </a:r>
            <a:r>
              <a:rPr lang="en-US" altLang="en-US" sz="2200" dirty="0"/>
              <a:t>than other factors that are used in applying that NQTL to Med/</a:t>
            </a:r>
            <a:r>
              <a:rPr lang="en-US" altLang="en-US" sz="2200" dirty="0" err="1"/>
              <a:t>Surg</a:t>
            </a:r>
            <a:r>
              <a:rPr lang="en-US" altLang="en-US" sz="2200" dirty="0"/>
              <a:t> benefits in the classification. </a:t>
            </a:r>
          </a:p>
          <a:p>
            <a:endParaRPr lang="en-US" sz="2400" dirty="0"/>
          </a:p>
        </p:txBody>
      </p:sp>
    </p:spTree>
    <p:extLst>
      <p:ext uri="{BB962C8B-B14F-4D97-AF65-F5344CB8AC3E}">
        <p14:creationId xmlns:p14="http://schemas.microsoft.com/office/powerpoint/2010/main" val="3784406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552451"/>
            <a:ext cx="9472069" cy="1212180"/>
          </a:xfrm>
        </p:spPr>
        <p:txBody>
          <a:bodyPr/>
          <a:lstStyle/>
          <a:p>
            <a:r>
              <a:rPr lang="en-US" dirty="0"/>
              <a:t>Nonquantitative Treatment Limitations (NQTLs) - Examples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03340253"/>
              </p:ext>
            </p:extLst>
          </p:nvPr>
        </p:nvGraphicFramePr>
        <p:xfrm>
          <a:off x="933450" y="2639927"/>
          <a:ext cx="10287000" cy="3587637"/>
        </p:xfrm>
        <a:graphic>
          <a:graphicData uri="http://schemas.openxmlformats.org/drawingml/2006/table">
            <a:tbl>
              <a:tblPr firstRow="1" bandRow="1">
                <a:tableStyleId>{5C22544A-7EE6-4342-B048-85BDC9FD1C3A}</a:tableStyleId>
              </a:tblPr>
              <a:tblGrid>
                <a:gridCol w="10287000">
                  <a:extLst>
                    <a:ext uri="{9D8B030D-6E8A-4147-A177-3AD203B41FA5}">
                      <a16:colId xmlns:a16="http://schemas.microsoft.com/office/drawing/2014/main" val="3100174089"/>
                    </a:ext>
                  </a:extLst>
                </a:gridCol>
              </a:tblGrid>
              <a:tr h="1620788">
                <a:tc>
                  <a:txBody>
                    <a:bodyPr/>
                    <a:lstStyle/>
                    <a:p>
                      <a:pPr marL="228600" marR="0" lvl="0" indent="0" algn="l" defTabSz="457200" rtl="0" eaLnBrk="1" fontAlgn="auto" latinLnBrk="0" hangingPunct="1">
                        <a:lnSpc>
                          <a:spcPct val="100000"/>
                        </a:lnSpc>
                        <a:spcBef>
                          <a:spcPts val="0"/>
                        </a:spcBef>
                        <a:spcAft>
                          <a:spcPts val="0"/>
                        </a:spcAft>
                        <a:buClrTx/>
                        <a:buSzTx/>
                        <a:buFontTx/>
                        <a:buNone/>
                        <a:tabLst/>
                        <a:defRPr/>
                      </a:pPr>
                      <a:r>
                        <a:rPr lang="en-US" sz="2400" b="1" dirty="0">
                          <a:solidFill>
                            <a:schemeClr val="tx1">
                              <a:lumMod val="75000"/>
                              <a:lumOff val="25000"/>
                            </a:schemeClr>
                          </a:solidFill>
                        </a:rPr>
                        <a:t>EXAMPLE</a:t>
                      </a:r>
                      <a:r>
                        <a:rPr lang="en-US" sz="2400" dirty="0">
                          <a:solidFill>
                            <a:schemeClr val="tx1">
                              <a:lumMod val="75000"/>
                              <a:lumOff val="25000"/>
                            </a:schemeClr>
                          </a:solidFill>
                        </a:rPr>
                        <a:t> - Medical management standards that limit benefits based on </a:t>
                      </a:r>
                      <a:r>
                        <a:rPr lang="en-US" sz="2400" b="1" dirty="0">
                          <a:solidFill>
                            <a:schemeClr val="accent1"/>
                          </a:solidFill>
                        </a:rPr>
                        <a:t>medical necessity </a:t>
                      </a:r>
                      <a:r>
                        <a:rPr lang="en-US" sz="2400" dirty="0">
                          <a:solidFill>
                            <a:schemeClr val="tx1">
                              <a:lumMod val="75000"/>
                              <a:lumOff val="25000"/>
                            </a:schemeClr>
                          </a:solidFill>
                        </a:rPr>
                        <a:t>or medical appropriateness, or based on whether the treatment is </a:t>
                      </a:r>
                      <a:r>
                        <a:rPr lang="en-US" sz="2400" b="1" dirty="0">
                          <a:solidFill>
                            <a:schemeClr val="accent1"/>
                          </a:solidFill>
                        </a:rPr>
                        <a:t>experimental</a:t>
                      </a:r>
                      <a:r>
                        <a:rPr lang="en-US" sz="2400" dirty="0">
                          <a:solidFill>
                            <a:schemeClr val="tx1">
                              <a:lumMod val="75000"/>
                              <a:lumOff val="25000"/>
                            </a:schemeClr>
                          </a:solidFill>
                        </a:rPr>
                        <a:t> or investigative</a:t>
                      </a:r>
                    </a:p>
                    <a:p>
                      <a:pPr algn="l"/>
                      <a:endParaRPr lang="en-US" sz="2400" dirty="0"/>
                    </a:p>
                  </a:txBody>
                  <a:tcPr>
                    <a:solidFill>
                      <a:schemeClr val="accent2">
                        <a:lumMod val="20000"/>
                        <a:lumOff val="80000"/>
                      </a:schemeClr>
                    </a:solidFill>
                  </a:tcPr>
                </a:tc>
                <a:extLst>
                  <a:ext uri="{0D108BD9-81ED-4DB2-BD59-A6C34878D82A}">
                    <a16:rowId xmlns:a16="http://schemas.microsoft.com/office/drawing/2014/main" val="2006974805"/>
                  </a:ext>
                </a:extLst>
              </a:tr>
              <a:tr h="765167">
                <a:tc>
                  <a:txBody>
                    <a:bodyPr/>
                    <a:lstStyle/>
                    <a:p>
                      <a:pPr marL="182880" marR="0" lvl="1" indent="0" algn="l" defTabSz="457200" rtl="0" eaLnBrk="1" fontAlgn="auto" latinLnBrk="0" hangingPunct="1">
                        <a:lnSpc>
                          <a:spcPct val="100000"/>
                        </a:lnSpc>
                        <a:spcBef>
                          <a:spcPts val="0"/>
                        </a:spcBef>
                        <a:spcAft>
                          <a:spcPts val="0"/>
                        </a:spcAft>
                        <a:buClrTx/>
                        <a:buSzTx/>
                        <a:buFontTx/>
                        <a:buNone/>
                        <a:tabLst/>
                        <a:defRPr/>
                      </a:pPr>
                      <a:r>
                        <a:rPr lang="en-US" sz="2400" b="1" dirty="0">
                          <a:solidFill>
                            <a:schemeClr val="tx1">
                              <a:lumMod val="75000"/>
                              <a:lumOff val="25000"/>
                            </a:schemeClr>
                          </a:solidFill>
                          <a:effectLst/>
                          <a:latin typeface="+mn-lt"/>
                          <a:ea typeface="Calibri" panose="020F0502020204030204" pitchFamily="34" charset="0"/>
                          <a:cs typeface="Times New Roman" panose="02020603050405020304" pitchFamily="18" charset="0"/>
                        </a:rPr>
                        <a:t>EXAMPLE</a:t>
                      </a:r>
                      <a:r>
                        <a:rPr lang="en-US" sz="240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 - </a:t>
                      </a:r>
                      <a:r>
                        <a:rPr lang="en-US" sz="2400" b="1" dirty="0">
                          <a:solidFill>
                            <a:schemeClr val="accent1"/>
                          </a:solidFill>
                          <a:effectLst/>
                          <a:latin typeface="+mn-lt"/>
                          <a:ea typeface="Calibri" panose="020F0502020204030204" pitchFamily="34" charset="0"/>
                          <a:cs typeface="Times New Roman" panose="02020603050405020304" pitchFamily="18" charset="0"/>
                        </a:rPr>
                        <a:t>Preauthorization</a:t>
                      </a:r>
                      <a:r>
                        <a:rPr lang="en-US" sz="240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 or concurrent review standards</a:t>
                      </a:r>
                    </a:p>
                    <a:p>
                      <a:pPr marL="182880" lvl="1"/>
                      <a:endParaRPr lang="en-US" sz="2400" dirty="0">
                        <a:solidFill>
                          <a:schemeClr val="tx1">
                            <a:lumMod val="75000"/>
                            <a:lumOff val="25000"/>
                          </a:schemeClr>
                        </a:solidFill>
                      </a:endParaRPr>
                    </a:p>
                  </a:txBody>
                  <a:tcPr>
                    <a:solidFill>
                      <a:schemeClr val="accent2">
                        <a:lumMod val="20000"/>
                        <a:lumOff val="80000"/>
                      </a:schemeClr>
                    </a:solidFill>
                  </a:tcPr>
                </a:tc>
                <a:extLst>
                  <a:ext uri="{0D108BD9-81ED-4DB2-BD59-A6C34878D82A}">
                    <a16:rowId xmlns:a16="http://schemas.microsoft.com/office/drawing/2014/main" val="3584998083"/>
                  </a:ext>
                </a:extLst>
              </a:tr>
              <a:tr h="1063558">
                <a:tc>
                  <a:txBody>
                    <a:bodyPr/>
                    <a:lstStyle/>
                    <a:p>
                      <a:pPr marL="228600" marR="0" lvl="0" indent="0" algn="l" defTabSz="457200" rtl="0" eaLnBrk="1" fontAlgn="auto" latinLnBrk="0" hangingPunct="1">
                        <a:lnSpc>
                          <a:spcPct val="107000"/>
                        </a:lnSpc>
                        <a:spcBef>
                          <a:spcPts val="0"/>
                        </a:spcBef>
                        <a:spcAft>
                          <a:spcPts val="0"/>
                        </a:spcAft>
                        <a:buClrTx/>
                        <a:buSzTx/>
                        <a:buFontTx/>
                        <a:buNone/>
                        <a:tabLst/>
                        <a:defRPr/>
                      </a:pPr>
                      <a:r>
                        <a:rPr lang="en-US" sz="2400" b="1" dirty="0">
                          <a:solidFill>
                            <a:schemeClr val="tx1">
                              <a:lumMod val="75000"/>
                              <a:lumOff val="25000"/>
                            </a:schemeClr>
                          </a:solidFill>
                          <a:effectLst/>
                          <a:latin typeface="+mn-lt"/>
                          <a:ea typeface="Calibri" panose="020F0502020204030204" pitchFamily="34" charset="0"/>
                          <a:cs typeface="Times New Roman" panose="02020603050405020304" pitchFamily="18" charset="0"/>
                        </a:rPr>
                        <a:t>EXAMPLE</a:t>
                      </a:r>
                      <a:r>
                        <a:rPr lang="en-US" sz="240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 - Standards for provider admission to participate in a </a:t>
                      </a:r>
                      <a:r>
                        <a:rPr lang="en-US" sz="2400" b="1" dirty="0">
                          <a:solidFill>
                            <a:schemeClr val="accent1"/>
                          </a:solidFill>
                          <a:effectLst/>
                          <a:latin typeface="+mn-lt"/>
                          <a:ea typeface="Calibri" panose="020F0502020204030204" pitchFamily="34" charset="0"/>
                          <a:cs typeface="Times New Roman" panose="02020603050405020304" pitchFamily="18" charset="0"/>
                        </a:rPr>
                        <a:t>network</a:t>
                      </a:r>
                      <a:r>
                        <a:rPr lang="en-US" sz="240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 including reimbursement rates</a:t>
                      </a:r>
                    </a:p>
                    <a:p>
                      <a:pPr marL="228600" marR="0">
                        <a:lnSpc>
                          <a:spcPct val="107000"/>
                        </a:lnSpc>
                        <a:spcBef>
                          <a:spcPts val="0"/>
                        </a:spcBef>
                        <a:spcAft>
                          <a:spcPts val="0"/>
                        </a:spcAft>
                      </a:pPr>
                      <a:endParaRPr lang="en-US" sz="2400" dirty="0">
                        <a:solidFill>
                          <a:schemeClr val="tx1">
                            <a:lumMod val="75000"/>
                            <a:lumOff val="25000"/>
                          </a:schemeClr>
                        </a:solidFill>
                        <a:effectLst/>
                        <a:latin typeface="+mn-lt"/>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2487078482"/>
                  </a:ext>
                </a:extLst>
              </a:tr>
            </a:tbl>
          </a:graphicData>
        </a:graphic>
      </p:graphicFrame>
    </p:spTree>
    <p:extLst>
      <p:ext uri="{BB962C8B-B14F-4D97-AF65-F5344CB8AC3E}">
        <p14:creationId xmlns:p14="http://schemas.microsoft.com/office/powerpoint/2010/main" val="3604642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552451"/>
            <a:ext cx="9472069" cy="1212180"/>
          </a:xfrm>
        </p:spPr>
        <p:txBody>
          <a:bodyPr/>
          <a:lstStyle/>
          <a:p>
            <a:r>
              <a:rPr lang="en-US" dirty="0"/>
              <a:t>Nonquantitative Treatment Limitations (NQTLs) – Examples continued</a:t>
            </a:r>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3474325733"/>
              </p:ext>
            </p:extLst>
          </p:nvPr>
        </p:nvGraphicFramePr>
        <p:xfrm>
          <a:off x="911158" y="2588448"/>
          <a:ext cx="10369685" cy="3994321"/>
        </p:xfrm>
        <a:graphic>
          <a:graphicData uri="http://schemas.openxmlformats.org/drawingml/2006/table">
            <a:tbl>
              <a:tblPr firstRow="1" bandRow="1">
                <a:tableStyleId>{5C22544A-7EE6-4342-B048-85BDC9FD1C3A}</a:tableStyleId>
              </a:tblPr>
              <a:tblGrid>
                <a:gridCol w="10369685">
                  <a:extLst>
                    <a:ext uri="{9D8B030D-6E8A-4147-A177-3AD203B41FA5}">
                      <a16:colId xmlns:a16="http://schemas.microsoft.com/office/drawing/2014/main" val="3100174089"/>
                    </a:ext>
                  </a:extLst>
                </a:gridCol>
              </a:tblGrid>
              <a:tr h="1082059">
                <a:tc>
                  <a:txBody>
                    <a:bodyPr/>
                    <a:lstStyle/>
                    <a:p>
                      <a:pPr marL="228600" marR="0">
                        <a:lnSpc>
                          <a:spcPct val="107000"/>
                        </a:lnSpc>
                        <a:spcBef>
                          <a:spcPts val="0"/>
                        </a:spcBef>
                        <a:spcAft>
                          <a:spcPts val="0"/>
                        </a:spcAft>
                      </a:pPr>
                      <a:r>
                        <a:rPr lang="en-US" sz="2400" b="1" dirty="0">
                          <a:solidFill>
                            <a:schemeClr val="tx1">
                              <a:lumMod val="75000"/>
                              <a:lumOff val="25000"/>
                            </a:schemeClr>
                          </a:solidFill>
                        </a:rPr>
                        <a:t>EXAMPLE</a:t>
                      </a:r>
                      <a:r>
                        <a:rPr lang="en-US" sz="2400" dirty="0">
                          <a:solidFill>
                            <a:schemeClr val="tx1">
                              <a:lumMod val="75000"/>
                              <a:lumOff val="25000"/>
                            </a:schemeClr>
                          </a:solidFill>
                        </a:rPr>
                        <a:t> - </a:t>
                      </a:r>
                      <a:r>
                        <a:rPr lang="en-US" sz="240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Plan methods for </a:t>
                      </a:r>
                      <a:r>
                        <a:rPr lang="en-US" sz="2400" b="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determining usual, customary and </a:t>
                      </a:r>
                      <a:r>
                        <a:rPr lang="en-US" sz="2400" b="1" dirty="0">
                          <a:solidFill>
                            <a:schemeClr val="accent1"/>
                          </a:solidFill>
                          <a:effectLst/>
                          <a:latin typeface="+mn-lt"/>
                          <a:ea typeface="Calibri" panose="020F0502020204030204" pitchFamily="34" charset="0"/>
                          <a:cs typeface="Times New Roman" panose="02020603050405020304" pitchFamily="18" charset="0"/>
                        </a:rPr>
                        <a:t>reasonable charges</a:t>
                      </a:r>
                    </a:p>
                  </a:txBody>
                  <a:tcPr marL="68580" marR="68580" marT="0" marB="0">
                    <a:solidFill>
                      <a:schemeClr val="accent4">
                        <a:lumMod val="20000"/>
                        <a:lumOff val="80000"/>
                      </a:schemeClr>
                    </a:solidFill>
                  </a:tcPr>
                </a:tc>
                <a:extLst>
                  <a:ext uri="{0D108BD9-81ED-4DB2-BD59-A6C34878D82A}">
                    <a16:rowId xmlns:a16="http://schemas.microsoft.com/office/drawing/2014/main" val="1135678277"/>
                  </a:ext>
                </a:extLst>
              </a:tr>
              <a:tr h="1467319">
                <a:tc>
                  <a:txBody>
                    <a:bodyPr/>
                    <a:lstStyle/>
                    <a:p>
                      <a:pPr marL="228600" marR="0">
                        <a:lnSpc>
                          <a:spcPct val="107000"/>
                        </a:lnSpc>
                        <a:spcBef>
                          <a:spcPts val="0"/>
                        </a:spcBef>
                        <a:spcAft>
                          <a:spcPts val="0"/>
                        </a:spcAft>
                      </a:pPr>
                      <a:r>
                        <a:rPr lang="en-US" sz="2400" b="1" dirty="0">
                          <a:solidFill>
                            <a:schemeClr val="tx1">
                              <a:lumMod val="75000"/>
                              <a:lumOff val="25000"/>
                            </a:schemeClr>
                          </a:solidFill>
                        </a:rPr>
                        <a:t>EXAMPLE</a:t>
                      </a:r>
                      <a:r>
                        <a:rPr lang="en-US" sz="2400" dirty="0">
                          <a:solidFill>
                            <a:schemeClr val="tx1">
                              <a:lumMod val="75000"/>
                              <a:lumOff val="25000"/>
                            </a:schemeClr>
                          </a:solidFill>
                        </a:rPr>
                        <a:t> - </a:t>
                      </a:r>
                      <a:r>
                        <a:rPr lang="en-US" sz="240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Refusal</a:t>
                      </a:r>
                      <a:r>
                        <a:rPr lang="en-US" sz="2400" baseline="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 to pay for higher-cost therapies until it can be shown that a lower-cost therapy is not effective (i.e. </a:t>
                      </a:r>
                      <a:r>
                        <a:rPr lang="en-US" sz="2400" b="1" baseline="0" dirty="0">
                          <a:solidFill>
                            <a:schemeClr val="accent1"/>
                          </a:solidFill>
                          <a:effectLst/>
                          <a:latin typeface="+mn-lt"/>
                          <a:ea typeface="Calibri" panose="020F0502020204030204" pitchFamily="34" charset="0"/>
                          <a:cs typeface="Times New Roman" panose="02020603050405020304" pitchFamily="18" charset="0"/>
                        </a:rPr>
                        <a:t>s</a:t>
                      </a:r>
                      <a:r>
                        <a:rPr lang="en-US" sz="2400" b="1" dirty="0">
                          <a:solidFill>
                            <a:schemeClr val="accent1"/>
                          </a:solidFill>
                          <a:effectLst/>
                          <a:latin typeface="+mn-lt"/>
                          <a:ea typeface="Calibri" panose="020F0502020204030204" pitchFamily="34" charset="0"/>
                          <a:cs typeface="Times New Roman" panose="02020603050405020304" pitchFamily="18" charset="0"/>
                        </a:rPr>
                        <a:t>tep-therapy </a:t>
                      </a:r>
                      <a:r>
                        <a:rPr lang="en-US" sz="2400" b="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or </a:t>
                      </a:r>
                      <a:r>
                        <a:rPr lang="en-US" sz="2400" b="1" dirty="0">
                          <a:solidFill>
                            <a:schemeClr val="accent1"/>
                          </a:solidFill>
                          <a:effectLst/>
                          <a:latin typeface="+mn-lt"/>
                          <a:ea typeface="Calibri" panose="020F0502020204030204" pitchFamily="34" charset="0"/>
                          <a:cs typeface="Times New Roman" panose="02020603050405020304" pitchFamily="18" charset="0"/>
                        </a:rPr>
                        <a:t>fail-first policies</a:t>
                      </a:r>
                      <a:r>
                        <a:rPr lang="en-US" sz="240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a:t>
                      </a:r>
                    </a:p>
                  </a:txBody>
                  <a:tcPr marL="68580" marR="68580" marT="0" marB="0">
                    <a:solidFill>
                      <a:schemeClr val="accent4">
                        <a:lumMod val="20000"/>
                        <a:lumOff val="80000"/>
                      </a:schemeClr>
                    </a:solidFill>
                  </a:tcPr>
                </a:tc>
                <a:extLst>
                  <a:ext uri="{0D108BD9-81ED-4DB2-BD59-A6C34878D82A}">
                    <a16:rowId xmlns:a16="http://schemas.microsoft.com/office/drawing/2014/main" val="1235396183"/>
                  </a:ext>
                </a:extLst>
              </a:tr>
              <a:tr h="1326765">
                <a:tc>
                  <a:txBody>
                    <a:bodyPr/>
                    <a:lstStyle/>
                    <a:p>
                      <a:pPr marL="228600" marR="0">
                        <a:lnSpc>
                          <a:spcPct val="107000"/>
                        </a:lnSpc>
                        <a:spcBef>
                          <a:spcPts val="0"/>
                        </a:spcBef>
                        <a:spcAft>
                          <a:spcPts val="0"/>
                        </a:spcAft>
                      </a:pPr>
                      <a:r>
                        <a:rPr lang="en-US" sz="2400" b="1" dirty="0">
                          <a:solidFill>
                            <a:schemeClr val="tx1">
                              <a:lumMod val="75000"/>
                              <a:lumOff val="25000"/>
                            </a:schemeClr>
                          </a:solidFill>
                        </a:rPr>
                        <a:t>EXAMPLE</a:t>
                      </a:r>
                      <a:r>
                        <a:rPr lang="en-US" sz="2400" dirty="0">
                          <a:solidFill>
                            <a:schemeClr val="tx1">
                              <a:lumMod val="75000"/>
                              <a:lumOff val="25000"/>
                            </a:schemeClr>
                          </a:solidFill>
                        </a:rPr>
                        <a:t> - </a:t>
                      </a:r>
                      <a:r>
                        <a:rPr lang="en-US" sz="240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Restrictions based on </a:t>
                      </a:r>
                      <a:r>
                        <a:rPr lang="en-US" sz="2400" b="1" dirty="0">
                          <a:solidFill>
                            <a:schemeClr val="accent1"/>
                          </a:solidFill>
                          <a:effectLst/>
                          <a:latin typeface="+mn-lt"/>
                          <a:ea typeface="Calibri" panose="020F0502020204030204" pitchFamily="34" charset="0"/>
                          <a:cs typeface="Times New Roman" panose="02020603050405020304" pitchFamily="18" charset="0"/>
                        </a:rPr>
                        <a:t>geographic location</a:t>
                      </a:r>
                      <a:r>
                        <a:rPr lang="en-US" sz="240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 facility type and </a:t>
                      </a:r>
                      <a:r>
                        <a:rPr lang="en-US" sz="2400" b="1" dirty="0">
                          <a:solidFill>
                            <a:schemeClr val="accent1"/>
                          </a:solidFill>
                          <a:effectLst/>
                          <a:latin typeface="+mn-lt"/>
                          <a:ea typeface="Calibri" panose="020F0502020204030204" pitchFamily="34" charset="0"/>
                          <a:cs typeface="Times New Roman" panose="02020603050405020304" pitchFamily="18" charset="0"/>
                        </a:rPr>
                        <a:t>provider specialty</a:t>
                      </a:r>
                      <a:r>
                        <a:rPr lang="en-US" sz="240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 </a:t>
                      </a:r>
                      <a:r>
                        <a:rPr lang="en-US" sz="2400" dirty="0" err="1">
                          <a:solidFill>
                            <a:schemeClr val="tx1">
                              <a:lumMod val="75000"/>
                              <a:lumOff val="25000"/>
                            </a:schemeClr>
                          </a:solidFill>
                          <a:effectLst/>
                          <a:latin typeface="+mn-lt"/>
                          <a:ea typeface="Calibri" panose="020F0502020204030204" pitchFamily="34" charset="0"/>
                          <a:cs typeface="Times New Roman" panose="02020603050405020304" pitchFamily="18" charset="0"/>
                        </a:rPr>
                        <a:t>etc</a:t>
                      </a:r>
                      <a:r>
                        <a:rPr lang="en-US" sz="240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 that limit the scope or duration of benefits for services       </a:t>
                      </a:r>
                    </a:p>
                    <a:p>
                      <a:pPr marL="228600" marR="0">
                        <a:lnSpc>
                          <a:spcPct val="107000"/>
                        </a:lnSpc>
                        <a:spcBef>
                          <a:spcPts val="0"/>
                        </a:spcBef>
                        <a:spcAft>
                          <a:spcPts val="0"/>
                        </a:spcAft>
                      </a:pPr>
                      <a:endParaRPr lang="en-US" sz="1800" dirty="0">
                        <a:solidFill>
                          <a:schemeClr val="tx1">
                            <a:lumMod val="75000"/>
                            <a:lumOff val="25000"/>
                          </a:schemeClr>
                        </a:solidFill>
                        <a:effectLst/>
                        <a:latin typeface="+mn-lt"/>
                        <a:ea typeface="Calibri" panose="020F0502020204030204" pitchFamily="34" charset="0"/>
                        <a:cs typeface="Times New Roman" panose="02020603050405020304" pitchFamily="18" charset="0"/>
                      </a:endParaRPr>
                    </a:p>
                  </a:txBody>
                  <a:tcPr marL="68580" marR="68580" marT="0" marB="0" anchor="ctr">
                    <a:solidFill>
                      <a:schemeClr val="accent4">
                        <a:lumMod val="20000"/>
                        <a:lumOff val="80000"/>
                      </a:schemeClr>
                    </a:solidFill>
                  </a:tcPr>
                </a:tc>
                <a:extLst>
                  <a:ext uri="{0D108BD9-81ED-4DB2-BD59-A6C34878D82A}">
                    <a16:rowId xmlns:a16="http://schemas.microsoft.com/office/drawing/2014/main" val="770496790"/>
                  </a:ext>
                </a:extLst>
              </a:tr>
            </a:tbl>
          </a:graphicData>
        </a:graphic>
      </p:graphicFrame>
    </p:spTree>
    <p:extLst>
      <p:ext uri="{BB962C8B-B14F-4D97-AF65-F5344CB8AC3E}">
        <p14:creationId xmlns:p14="http://schemas.microsoft.com/office/powerpoint/2010/main" val="1697320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0022" y="593558"/>
            <a:ext cx="9593178" cy="1299410"/>
          </a:xfrm>
        </p:spPr>
        <p:txBody>
          <a:bodyPr/>
          <a:lstStyle/>
          <a:p>
            <a:r>
              <a:rPr lang="en-US" dirty="0"/>
              <a:t>Nonquantitative Treatment Limitations (NQTLs) </a:t>
            </a:r>
          </a:p>
        </p:txBody>
      </p:sp>
      <p:sp>
        <p:nvSpPr>
          <p:cNvPr id="3" name="Content Placeholder 2"/>
          <p:cNvSpPr>
            <a:spLocks noGrp="1"/>
          </p:cNvSpPr>
          <p:nvPr>
            <p:ph idx="1"/>
          </p:nvPr>
        </p:nvSpPr>
        <p:spPr>
          <a:xfrm>
            <a:off x="770023" y="2566737"/>
            <a:ext cx="10728072" cy="1497263"/>
          </a:xfrm>
        </p:spPr>
        <p:txBody>
          <a:bodyPr vert="horz" lIns="91440" tIns="45720" rIns="91440" bIns="45720" rtlCol="0" anchor="t">
            <a:normAutofit/>
          </a:bodyPr>
          <a:lstStyle/>
          <a:p>
            <a:r>
              <a:rPr lang="en-US" sz="2400" dirty="0"/>
              <a:t>An NQTL is a limitation on the </a:t>
            </a:r>
            <a:r>
              <a:rPr lang="en-US" sz="2400" b="1" dirty="0"/>
              <a:t>scope or duration </a:t>
            </a:r>
            <a:r>
              <a:rPr lang="en-US" sz="2400" dirty="0"/>
              <a:t>of benefits for treatment </a:t>
            </a:r>
          </a:p>
          <a:p>
            <a:pPr lvl="1"/>
            <a:r>
              <a:rPr lang="en-US" sz="2200" dirty="0"/>
              <a:t>Such as medical necessity determinations, or fail-first policies</a:t>
            </a:r>
          </a:p>
        </p:txBody>
      </p:sp>
      <p:sp>
        <p:nvSpPr>
          <p:cNvPr id="7" name="Content Placeholder 2"/>
          <p:cNvSpPr txBox="1">
            <a:spLocks/>
          </p:cNvSpPr>
          <p:nvPr/>
        </p:nvSpPr>
        <p:spPr>
          <a:xfrm>
            <a:off x="770023" y="4246880"/>
            <a:ext cx="6890617" cy="1982269"/>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2400" dirty="0"/>
              <a:t>Generally not expressed numerically</a:t>
            </a:r>
          </a:p>
          <a:p>
            <a:endParaRPr lang="en-US" sz="600" dirty="0"/>
          </a:p>
          <a:p>
            <a:r>
              <a:rPr lang="en-US" sz="2400" dirty="0"/>
              <a:t>A plan </a:t>
            </a:r>
            <a:r>
              <a:rPr lang="en-US" sz="2400" b="1" dirty="0">
                <a:solidFill>
                  <a:schemeClr val="accent1"/>
                </a:solidFill>
              </a:rPr>
              <a:t>may not </a:t>
            </a:r>
            <a:r>
              <a:rPr lang="en-US" sz="2400" dirty="0"/>
              <a:t>impose an NQTL that is a separate treatment limitation </a:t>
            </a:r>
            <a:r>
              <a:rPr lang="en-US" sz="2400" b="1" dirty="0"/>
              <a:t>applicable only to MH/SUD</a:t>
            </a:r>
            <a:r>
              <a:rPr lang="en-US" sz="2400" dirty="0"/>
              <a:t> benefits</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565"/>
          <a:stretch/>
        </p:blipFill>
        <p:spPr>
          <a:xfrm>
            <a:off x="7660640" y="4064000"/>
            <a:ext cx="3967767" cy="2348029"/>
          </a:xfrm>
          <a:prstGeom prst="rect">
            <a:avLst/>
          </a:prstGeom>
        </p:spPr>
      </p:pic>
    </p:spTree>
    <p:extLst>
      <p:ext uri="{BB962C8B-B14F-4D97-AF65-F5344CB8AC3E}">
        <p14:creationId xmlns:p14="http://schemas.microsoft.com/office/powerpoint/2010/main" val="652493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0022" y="593558"/>
            <a:ext cx="9593178" cy="1299410"/>
          </a:xfrm>
        </p:spPr>
        <p:txBody>
          <a:bodyPr/>
          <a:lstStyle/>
          <a:p>
            <a:r>
              <a:rPr lang="en-US" dirty="0"/>
              <a:t>Nonquantitative Treatment Limitations (NQTLs)  </a:t>
            </a:r>
          </a:p>
        </p:txBody>
      </p:sp>
      <p:sp>
        <p:nvSpPr>
          <p:cNvPr id="3" name="Content Placeholder 2"/>
          <p:cNvSpPr>
            <a:spLocks noGrp="1"/>
          </p:cNvSpPr>
          <p:nvPr>
            <p:ph idx="1"/>
          </p:nvPr>
        </p:nvSpPr>
        <p:spPr>
          <a:xfrm>
            <a:off x="2895600" y="2566737"/>
            <a:ext cx="8783053" cy="4043613"/>
          </a:xfrm>
        </p:spPr>
        <p:txBody>
          <a:bodyPr vert="horz" lIns="91440" tIns="45720" rIns="91440" bIns="45720" rtlCol="0" anchor="t">
            <a:normAutofit/>
          </a:bodyPr>
          <a:lstStyle/>
          <a:p>
            <a:r>
              <a:rPr lang="en-US" sz="2400" dirty="0"/>
              <a:t>Compliance is required as written </a:t>
            </a:r>
            <a:r>
              <a:rPr lang="en-US" sz="2400" b="1" dirty="0"/>
              <a:t>and</a:t>
            </a:r>
            <a:r>
              <a:rPr lang="en-US" sz="2400" dirty="0"/>
              <a:t> in operation </a:t>
            </a:r>
          </a:p>
          <a:p>
            <a:endParaRPr lang="en-US" sz="600" dirty="0"/>
          </a:p>
          <a:p>
            <a:r>
              <a:rPr lang="en-US" sz="2400" dirty="0"/>
              <a:t>Plans are allowed to consider </a:t>
            </a:r>
            <a:r>
              <a:rPr lang="en-US" sz="2400" b="1" dirty="0"/>
              <a:t>clinically appropriate standards of care </a:t>
            </a:r>
          </a:p>
          <a:p>
            <a:endParaRPr lang="en-US" sz="600" dirty="0"/>
          </a:p>
          <a:p>
            <a:r>
              <a:rPr lang="en-US" sz="2400" b="1" dirty="0"/>
              <a:t>Do not focus on the results </a:t>
            </a:r>
            <a:r>
              <a:rPr lang="en-US" sz="2400" dirty="0"/>
              <a:t>– outcomes are not necessarily the same. </a:t>
            </a:r>
          </a:p>
          <a:p>
            <a:pPr lvl="1"/>
            <a:r>
              <a:rPr lang="en-US" sz="2200" dirty="0"/>
              <a:t>However, a plan cannot have an NQTL that is applicable </a:t>
            </a:r>
            <a:r>
              <a:rPr lang="en-US" sz="2200" b="1" dirty="0"/>
              <a:t>only</a:t>
            </a:r>
            <a:r>
              <a:rPr lang="en-US" sz="2200" dirty="0"/>
              <a:t> to mental health or substance use disorder benefits.</a:t>
            </a:r>
          </a:p>
          <a:p>
            <a:endParaRPr lang="en-US" sz="2600" dirty="0"/>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250" y="2724150"/>
            <a:ext cx="2108200" cy="3162300"/>
          </a:xfrm>
          <a:prstGeom prst="rect">
            <a:avLst/>
          </a:prstGeom>
        </p:spPr>
      </p:pic>
    </p:spTree>
    <p:extLst>
      <p:ext uri="{BB962C8B-B14F-4D97-AF65-F5344CB8AC3E}">
        <p14:creationId xmlns:p14="http://schemas.microsoft.com/office/powerpoint/2010/main" val="9106237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474" y="561474"/>
            <a:ext cx="9753600" cy="1251284"/>
          </a:xfrm>
        </p:spPr>
        <p:txBody>
          <a:bodyPr/>
          <a:lstStyle/>
          <a:p>
            <a:r>
              <a:rPr lang="fr-FR" dirty="0"/>
              <a:t>NQTL Warning </a:t>
            </a:r>
            <a:r>
              <a:rPr lang="fr-FR" dirty="0" err="1"/>
              <a:t>Signs</a:t>
            </a:r>
            <a:endParaRPr lang="en-US" dirty="0"/>
          </a:p>
        </p:txBody>
      </p:sp>
      <p:sp>
        <p:nvSpPr>
          <p:cNvPr id="3" name="Content Placeholder 2"/>
          <p:cNvSpPr>
            <a:spLocks noGrp="1"/>
          </p:cNvSpPr>
          <p:nvPr>
            <p:ph idx="1"/>
          </p:nvPr>
        </p:nvSpPr>
        <p:spPr>
          <a:xfrm>
            <a:off x="953311" y="2552700"/>
            <a:ext cx="10583693" cy="4139930"/>
          </a:xfrm>
        </p:spPr>
        <p:txBody>
          <a:bodyPr vert="horz" lIns="91440" tIns="45720" rIns="91440" bIns="45720" rtlCol="0" anchor="t">
            <a:normAutofit lnSpcReduction="10000"/>
          </a:bodyPr>
          <a:lstStyle/>
          <a:p>
            <a:pPr>
              <a:buFont typeface="Wingdings" panose="05000000000000000000" pitchFamily="2" charset="2"/>
              <a:buChar char="ü"/>
            </a:pPr>
            <a:r>
              <a:rPr lang="en-US" sz="2400" b="1" dirty="0"/>
              <a:t>Blanket preauthorization requirements </a:t>
            </a:r>
            <a:endParaRPr lang="en-US" sz="2400" dirty="0"/>
          </a:p>
          <a:p>
            <a:pPr lvl="1">
              <a:buFont typeface="Wingdings" panose="05000000000000000000" pitchFamily="2" charset="2"/>
              <a:buChar char="ü"/>
            </a:pPr>
            <a:r>
              <a:rPr lang="en-US" sz="2200" dirty="0"/>
              <a:t>Preauthorization required for all MH/SUD services</a:t>
            </a:r>
          </a:p>
          <a:p>
            <a:pPr>
              <a:buFont typeface="Wingdings" panose="05000000000000000000" pitchFamily="2" charset="2"/>
              <a:buChar char="ü"/>
            </a:pPr>
            <a:endParaRPr lang="en-US" sz="600" dirty="0"/>
          </a:p>
          <a:p>
            <a:pPr>
              <a:buFont typeface="Wingdings" panose="05000000000000000000" pitchFamily="2" charset="2"/>
              <a:buChar char="ü"/>
            </a:pPr>
            <a:r>
              <a:rPr lang="en-US" sz="2400" b="1" dirty="0"/>
              <a:t>Treatment facility admission preauthorization </a:t>
            </a:r>
            <a:endParaRPr lang="en-US" sz="2400" dirty="0"/>
          </a:p>
          <a:p>
            <a:pPr lvl="1">
              <a:buFont typeface="Wingdings" panose="05000000000000000000" pitchFamily="2" charset="2"/>
              <a:buChar char="ü"/>
            </a:pPr>
            <a:r>
              <a:rPr lang="en-US" sz="2200" dirty="0"/>
              <a:t>If admitted to a mental health or substance abuse facility for non-emergency treatment without prior authorization, the insured will be responsible for 100% of the cost of services received </a:t>
            </a:r>
          </a:p>
          <a:p>
            <a:pPr>
              <a:buFont typeface="Wingdings" panose="05000000000000000000" pitchFamily="2" charset="2"/>
              <a:buChar char="ü"/>
            </a:pPr>
            <a:endParaRPr lang="en-US" sz="600" dirty="0"/>
          </a:p>
          <a:p>
            <a:pPr>
              <a:buFont typeface="Wingdings" panose="05000000000000000000" pitchFamily="2" charset="2"/>
              <a:buChar char="ü"/>
            </a:pPr>
            <a:r>
              <a:rPr lang="en-US" sz="2400" b="1" dirty="0"/>
              <a:t>Prescription Drug Preauthorization </a:t>
            </a:r>
            <a:endParaRPr lang="en-US" sz="2400" dirty="0"/>
          </a:p>
          <a:p>
            <a:pPr lvl="1">
              <a:buFont typeface="Wingdings" panose="05000000000000000000" pitchFamily="2" charset="2"/>
              <a:buChar char="ü"/>
            </a:pPr>
            <a:r>
              <a:rPr lang="en-US" sz="2200" dirty="0"/>
              <a:t>Preauthorization is required every three months for pain medications prescribed in connection with MH/SUD conditions</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410" y="2552700"/>
            <a:ext cx="740476" cy="715794"/>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474" y="3650539"/>
            <a:ext cx="740476" cy="715794"/>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410" y="5464172"/>
            <a:ext cx="740476" cy="715794"/>
          </a:xfrm>
          <a:prstGeom prst="rect">
            <a:avLst/>
          </a:prstGeom>
        </p:spPr>
      </p:pic>
    </p:spTree>
    <p:extLst>
      <p:ext uri="{BB962C8B-B14F-4D97-AF65-F5344CB8AC3E}">
        <p14:creationId xmlns:p14="http://schemas.microsoft.com/office/powerpoint/2010/main" val="1627089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474" y="561474"/>
            <a:ext cx="9753600" cy="1251284"/>
          </a:xfrm>
        </p:spPr>
        <p:txBody>
          <a:bodyPr/>
          <a:lstStyle/>
          <a:p>
            <a:r>
              <a:rPr lang="fr-FR" dirty="0"/>
              <a:t>NQTL Warning </a:t>
            </a:r>
            <a:r>
              <a:rPr lang="fr-FR" dirty="0" err="1"/>
              <a:t>Signs</a:t>
            </a:r>
            <a:r>
              <a:rPr lang="fr-FR" dirty="0"/>
              <a:t> </a:t>
            </a:r>
            <a:endParaRPr lang="en-US" dirty="0"/>
          </a:p>
        </p:txBody>
      </p:sp>
      <p:sp>
        <p:nvSpPr>
          <p:cNvPr id="3" name="Content Placeholder 2"/>
          <p:cNvSpPr>
            <a:spLocks noGrp="1"/>
          </p:cNvSpPr>
          <p:nvPr>
            <p:ph idx="1"/>
          </p:nvPr>
        </p:nvSpPr>
        <p:spPr>
          <a:xfrm>
            <a:off x="992221" y="2412461"/>
            <a:ext cx="10486417" cy="4299624"/>
          </a:xfrm>
        </p:spPr>
        <p:txBody>
          <a:bodyPr vert="horz" lIns="91440" tIns="45720" rIns="91440" bIns="45720" rtlCol="0" anchor="t">
            <a:normAutofit/>
          </a:bodyPr>
          <a:lstStyle/>
          <a:p>
            <a:pPr>
              <a:buFont typeface="Wingdings" panose="05000000000000000000" pitchFamily="2" charset="2"/>
              <a:buChar char="ü"/>
            </a:pPr>
            <a:r>
              <a:rPr lang="en-US" sz="2400" b="1" dirty="0"/>
              <a:t>Treatment Attempt Requirements</a:t>
            </a:r>
            <a:r>
              <a:rPr lang="en-US" sz="2400" dirty="0"/>
              <a:t> – </a:t>
            </a:r>
          </a:p>
          <a:p>
            <a:pPr lvl="1">
              <a:buFont typeface="Wingdings" panose="05000000000000000000" pitchFamily="2" charset="2"/>
              <a:buChar char="ü"/>
            </a:pPr>
            <a:r>
              <a:rPr lang="en-US" sz="2200" dirty="0"/>
              <a:t>For any inpatient MH/SUD services, the plan/insurer requires that an individual first complete a partial hospitalization treatment program</a:t>
            </a:r>
          </a:p>
          <a:p>
            <a:pPr>
              <a:buFont typeface="Wingdings" panose="05000000000000000000" pitchFamily="2" charset="2"/>
              <a:buChar char="ü"/>
            </a:pPr>
            <a:endParaRPr lang="en-US" sz="600" b="1" dirty="0"/>
          </a:p>
          <a:p>
            <a:pPr>
              <a:buFont typeface="Wingdings" panose="05000000000000000000" pitchFamily="2" charset="2"/>
              <a:buChar char="ü"/>
            </a:pPr>
            <a:r>
              <a:rPr lang="en-US" sz="2400" b="1" dirty="0"/>
              <a:t>Likelihood of Improvement</a:t>
            </a:r>
            <a:r>
              <a:rPr lang="en-US" sz="2400" dirty="0"/>
              <a:t> – </a:t>
            </a:r>
          </a:p>
          <a:p>
            <a:pPr lvl="1">
              <a:buFont typeface="Wingdings" panose="05000000000000000000" pitchFamily="2" charset="2"/>
              <a:buChar char="ü"/>
            </a:pPr>
            <a:r>
              <a:rPr lang="en-US" sz="2200" dirty="0"/>
              <a:t>For residential treatment of MH/SUD, the plan/insurer requires the likelihood that inpatient treatment will result in improvement</a:t>
            </a:r>
          </a:p>
          <a:p>
            <a:pPr>
              <a:buFont typeface="Wingdings" panose="05000000000000000000" pitchFamily="2" charset="2"/>
              <a:buChar char="ü"/>
            </a:pPr>
            <a:endParaRPr lang="en-US" sz="600" b="1" dirty="0"/>
          </a:p>
          <a:p>
            <a:pPr>
              <a:buFont typeface="Wingdings" panose="05000000000000000000" pitchFamily="2" charset="2"/>
              <a:buChar char="ü"/>
            </a:pPr>
            <a:r>
              <a:rPr lang="en-US" sz="2400" b="1" dirty="0"/>
              <a:t>Treatment Plan Submission on a Regular Basis</a:t>
            </a:r>
            <a:r>
              <a:rPr lang="en-US" sz="2400" dirty="0"/>
              <a:t> – </a:t>
            </a:r>
          </a:p>
          <a:p>
            <a:pPr lvl="1">
              <a:buFont typeface="Wingdings" panose="05000000000000000000" pitchFamily="2" charset="2"/>
              <a:buChar char="ü"/>
            </a:pPr>
            <a:r>
              <a:rPr lang="en-US" sz="2200" dirty="0"/>
              <a:t>Plan/insurer requires that an individual-specific treatment plan will be updated and submitted, in general, every 6 months</a:t>
            </a:r>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589" y="2486634"/>
            <a:ext cx="740476" cy="715794"/>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9331" y="3992394"/>
            <a:ext cx="740476" cy="715794"/>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9331" y="5498154"/>
            <a:ext cx="740476" cy="715794"/>
          </a:xfrm>
          <a:prstGeom prst="rect">
            <a:avLst/>
          </a:prstGeom>
        </p:spPr>
      </p:pic>
    </p:spTree>
    <p:extLst>
      <p:ext uri="{BB962C8B-B14F-4D97-AF65-F5344CB8AC3E}">
        <p14:creationId xmlns:p14="http://schemas.microsoft.com/office/powerpoint/2010/main" val="1551122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812" y="625642"/>
            <a:ext cx="9226556" cy="1054990"/>
          </a:xfrm>
        </p:spPr>
        <p:txBody>
          <a:bodyPr/>
          <a:lstStyle/>
          <a:p>
            <a:r>
              <a:rPr lang="en-US" dirty="0"/>
              <a:t>U.S. Department of Labor </a:t>
            </a:r>
            <a:br>
              <a:rPr lang="en-US" dirty="0"/>
            </a:br>
            <a:r>
              <a:rPr lang="en-US" dirty="0"/>
              <a:t>Mental Health Parity Resources</a:t>
            </a:r>
          </a:p>
        </p:txBody>
      </p:sp>
      <p:sp>
        <p:nvSpPr>
          <p:cNvPr id="3" name="Content Placeholder 2"/>
          <p:cNvSpPr>
            <a:spLocks noGrp="1"/>
          </p:cNvSpPr>
          <p:nvPr>
            <p:ph idx="1"/>
          </p:nvPr>
        </p:nvSpPr>
        <p:spPr>
          <a:xfrm>
            <a:off x="689811" y="2621280"/>
            <a:ext cx="10730029" cy="4084320"/>
          </a:xfrm>
        </p:spPr>
        <p:txBody>
          <a:bodyPr vert="horz" lIns="91440" tIns="45720" rIns="91440" bIns="45720" rtlCol="0" anchor="t">
            <a:normAutofit fontScale="92500" lnSpcReduction="10000"/>
          </a:bodyPr>
          <a:lstStyle/>
          <a:p>
            <a:r>
              <a:rPr lang="en-US" sz="2200" dirty="0"/>
              <a:t>For more information about the federal mental health and substance use disorder law: </a:t>
            </a:r>
          </a:p>
          <a:p>
            <a:pPr lvl="1"/>
            <a:r>
              <a:rPr lang="en-US" sz="2000" dirty="0"/>
              <a:t>EBSA’s dedicated Mental Health Parity page </a:t>
            </a:r>
            <a:r>
              <a:rPr lang="en-US" sz="2000" dirty="0">
                <a:solidFill>
                  <a:schemeClr val="tx1"/>
                </a:solidFill>
              </a:rPr>
              <a:t>- </a:t>
            </a:r>
            <a:r>
              <a:rPr lang="en-US" sz="2000" dirty="0">
                <a:solidFill>
                  <a:schemeClr val="tx1"/>
                </a:solidFill>
                <a:hlinkClick r:id="rId3"/>
              </a:rPr>
              <a:t>https://www.dol.gov/agencies/ebsa/laws-and-regulations/laws/mental-health-and-substance-use-disorder-parity</a:t>
            </a:r>
            <a:r>
              <a:rPr lang="en-US" sz="2000" dirty="0">
                <a:solidFill>
                  <a:schemeClr val="tx1"/>
                </a:solidFill>
              </a:rPr>
              <a:t> </a:t>
            </a:r>
          </a:p>
          <a:p>
            <a:pPr lvl="1"/>
            <a:r>
              <a:rPr lang="en-US" sz="2000" dirty="0"/>
              <a:t>Your state’s department of insurance website and contact information, which can be found on the National Association of Insurance Commissioners website</a:t>
            </a:r>
            <a:r>
              <a:rPr lang="en-US" sz="2000" dirty="0">
                <a:solidFill>
                  <a:schemeClr val="tx1"/>
                </a:solidFill>
              </a:rPr>
              <a:t> – </a:t>
            </a:r>
            <a:r>
              <a:rPr lang="en-US" sz="2000" dirty="0">
                <a:solidFill>
                  <a:schemeClr val="tx1"/>
                </a:solidFill>
                <a:hlinkClick r:id="rId4"/>
              </a:rPr>
              <a:t>https://content.naic.org/cmte_b_mhpaea_wg.htm</a:t>
            </a:r>
            <a:r>
              <a:rPr lang="en-US" sz="2000" dirty="0">
                <a:solidFill>
                  <a:schemeClr val="tx1"/>
                </a:solidFill>
              </a:rPr>
              <a:t> </a:t>
            </a:r>
          </a:p>
          <a:p>
            <a:pPr lvl="1"/>
            <a:r>
              <a:rPr lang="en-US" sz="2000" dirty="0"/>
              <a:t>The Substance Abuse and Mental Health Services Administration (SAMHSA) Implementation of the Mental Health Parity and Addiction Equity Act (MHPAEA) website: </a:t>
            </a:r>
            <a:r>
              <a:rPr lang="en-US" sz="2000" dirty="0">
                <a:solidFill>
                  <a:schemeClr val="tx1"/>
                </a:solidFill>
                <a:hlinkClick r:id="rId5"/>
              </a:rPr>
              <a:t>www.samhsa.gov</a:t>
            </a:r>
            <a:endParaRPr lang="en-US" sz="2000" dirty="0">
              <a:solidFill>
                <a:schemeClr val="tx1"/>
              </a:solidFill>
            </a:endParaRPr>
          </a:p>
          <a:p>
            <a:pPr lvl="1"/>
            <a:r>
              <a:rPr lang="en-US" sz="2000" dirty="0"/>
              <a:t>For more specific questions you can also contact a benefits advisor by visiting</a:t>
            </a:r>
            <a:r>
              <a:rPr lang="en-US" sz="2000" dirty="0">
                <a:solidFill>
                  <a:schemeClr val="tx1"/>
                </a:solidFill>
              </a:rPr>
              <a:t> </a:t>
            </a:r>
            <a:r>
              <a:rPr lang="en-US" sz="2000" u="sng" dirty="0">
                <a:solidFill>
                  <a:schemeClr val="tx1"/>
                </a:solidFill>
                <a:hlinkClick r:id="rId6"/>
              </a:rPr>
              <a:t>askebsa.dol.gov</a:t>
            </a:r>
            <a:r>
              <a:rPr lang="en-US" sz="2000" dirty="0">
                <a:solidFill>
                  <a:schemeClr val="tx1"/>
                </a:solidFill>
              </a:rPr>
              <a:t> </a:t>
            </a:r>
            <a:r>
              <a:rPr lang="en-US" sz="2000" dirty="0"/>
              <a:t>or calling 1-866-444-3272</a:t>
            </a:r>
          </a:p>
          <a:p>
            <a:pPr marL="0" indent="0">
              <a:buNone/>
            </a:pPr>
            <a:endParaRPr lang="en-US" dirty="0"/>
          </a:p>
        </p:txBody>
      </p:sp>
    </p:spTree>
    <p:extLst>
      <p:ext uri="{BB962C8B-B14F-4D97-AF65-F5344CB8AC3E}">
        <p14:creationId xmlns:p14="http://schemas.microsoft.com/office/powerpoint/2010/main" val="1122082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CF32915-3F1D-4BE4-8865-DD3231FC1631}"/>
              </a:ext>
            </a:extLst>
          </p:cNvPr>
          <p:cNvSpPr>
            <a:spLocks noGrp="1"/>
          </p:cNvSpPr>
          <p:nvPr>
            <p:ph type="title"/>
          </p:nvPr>
        </p:nvSpPr>
        <p:spPr>
          <a:xfrm>
            <a:off x="1715292" y="838200"/>
            <a:ext cx="8761413" cy="706964"/>
          </a:xfrm>
        </p:spPr>
        <p:txBody>
          <a:bodyPr/>
          <a:lstStyle/>
          <a:p>
            <a:pPr algn="ctr"/>
            <a:r>
              <a:rPr lang="en-US" sz="6600" b="1" dirty="0"/>
              <a:t>Questions?</a:t>
            </a:r>
          </a:p>
        </p:txBody>
      </p:sp>
      <p:pic>
        <p:nvPicPr>
          <p:cNvPr id="17" name="Picture 2" descr="j0336396"/>
          <p:cNvPicPr>
            <a:picLocks noChangeAspect="1" noChangeArrowheads="1" noCrop="1"/>
          </p:cNvPicPr>
          <p:nvPr/>
        </p:nvPicPr>
        <p:blipFill>
          <a:blip r:embed="rId2">
            <a:lum contrast="100000"/>
            <a:grayscl/>
            <a:biLevel thresh="50000"/>
            <a:extLst>
              <a:ext uri="{28A0092B-C50C-407E-A947-70E740481C1C}">
                <a14:useLocalDpi xmlns:a14="http://schemas.microsoft.com/office/drawing/2010/main" val="0"/>
              </a:ext>
            </a:extLst>
          </a:blip>
          <a:srcRect/>
          <a:stretch>
            <a:fillRect/>
          </a:stretch>
        </p:blipFill>
        <p:spPr bwMode="auto">
          <a:xfrm>
            <a:off x="4377358" y="2854186"/>
            <a:ext cx="3437283" cy="343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ontent Placeholder 13">
            <a:extLst>
              <a:ext uri="{C183D7F6-B498-43B3-948B-1728B52AA6E4}">
                <adec:decorative xmlns:adec="http://schemas.microsoft.com/office/drawing/2017/decorative" val="1"/>
              </a:ext>
            </a:extLst>
          </p:cNvPr>
          <p:cNvSpPr>
            <a:spLocks noGrp="1"/>
          </p:cNvSpPr>
          <p:nvPr>
            <p:ph idx="1"/>
          </p:nvPr>
        </p:nvSpPr>
        <p:spPr/>
        <p:txBody>
          <a:bodyPr>
            <a:normAutofit/>
          </a:bodyPr>
          <a:lstStyle/>
          <a:p>
            <a:pPr marL="0" indent="0">
              <a:buNone/>
            </a:pPr>
            <a:r>
              <a:rPr lang="en-US" sz="4800" b="1" dirty="0"/>
              <a:t> </a:t>
            </a:r>
          </a:p>
        </p:txBody>
      </p:sp>
    </p:spTree>
    <p:extLst>
      <p:ext uri="{BB962C8B-B14F-4D97-AF65-F5344CB8AC3E}">
        <p14:creationId xmlns:p14="http://schemas.microsoft.com/office/powerpoint/2010/main" val="20911898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82126687792BF47AFAC37BB0DBEB52A" ma:contentTypeVersion="7" ma:contentTypeDescription="Create a new document." ma:contentTypeScope="" ma:versionID="da75ab3867549bb2f2c2c1231c86cb0a">
  <xsd:schema xmlns:xsd="http://www.w3.org/2001/XMLSchema" xmlns:xs="http://www.w3.org/2001/XMLSchema" xmlns:p="http://schemas.microsoft.com/office/2006/metadata/properties" xmlns:ns3="9d106a71-c102-4320-b673-14c663354c90" targetNamespace="http://schemas.microsoft.com/office/2006/metadata/properties" ma:root="true" ma:fieldsID="5c15fe9cdd64ff9dde2453f32b64c0d2" ns3:_="">
    <xsd:import namespace="9d106a71-c102-4320-b673-14c663354c9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106a71-c102-4320-b673-14c663354c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24794A-6BE8-4EF5-A6BA-1F1A921A2566}">
  <ds:schemaRefs>
    <ds:schemaRef ds:uri="http://schemas.microsoft.com/sharepoint/v3/contenttype/forms"/>
  </ds:schemaRefs>
</ds:datastoreItem>
</file>

<file path=customXml/itemProps2.xml><?xml version="1.0" encoding="utf-8"?>
<ds:datastoreItem xmlns:ds="http://schemas.openxmlformats.org/officeDocument/2006/customXml" ds:itemID="{58962AB8-7DFA-4FB2-B764-68298FF5B4CC}">
  <ds:schemaRefs>
    <ds:schemaRef ds:uri="9d106a71-c102-4320-b673-14c663354c90"/>
    <ds:schemaRef ds:uri="http://purl.org/dc/elements/1.1/"/>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 ds:uri="http://purl.org/dc/dcmitype/"/>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1043087F-0FF0-4D6C-89FC-C55EC213CD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106a71-c102-4320-b673-14c663354c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 Boardroom</Template>
  <TotalTime>6288</TotalTime>
  <Words>3459</Words>
  <Application>Microsoft Office PowerPoint</Application>
  <PresentationFormat>Widescreen</PresentationFormat>
  <Paragraphs>241</Paragraphs>
  <Slides>23</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Century Gothic</vt:lpstr>
      <vt:lpstr>Times New Roman</vt:lpstr>
      <vt:lpstr>Wingdings</vt:lpstr>
      <vt:lpstr>Wingdings 3</vt:lpstr>
      <vt:lpstr>Ion Boardroom</vt:lpstr>
      <vt:lpstr>Compliance Assistance on Mental Health Parity </vt:lpstr>
      <vt:lpstr>Mental Health Parity – Background </vt:lpstr>
      <vt:lpstr>Mental Health Parity – Background  </vt:lpstr>
      <vt:lpstr>Mental Health Parity – Background   </vt:lpstr>
      <vt:lpstr>Mental Health Parity – Background</vt:lpstr>
      <vt:lpstr>Who is Subject to Mental Health Parity?</vt:lpstr>
      <vt:lpstr>Must A Business Offer These Benefits?</vt:lpstr>
      <vt:lpstr>What Protections Does Mental Health Parity Provide?</vt:lpstr>
      <vt:lpstr>General Mental Health Parity Requirements</vt:lpstr>
      <vt:lpstr>Classification of Benefits</vt:lpstr>
      <vt:lpstr>Financial Requirements and  Quantitative Treatment Limitations </vt:lpstr>
      <vt:lpstr>Financial Requirements and  Quantitative Treatment Limitations - Example</vt:lpstr>
      <vt:lpstr>Financial Requirements and  Quantitative Treatment Limitations - Summary</vt:lpstr>
      <vt:lpstr>Financial Requirements and Quantitative Treatment Limitations</vt:lpstr>
      <vt:lpstr>Nonquantitative Treatment Limitations (NQTLs)</vt:lpstr>
      <vt:lpstr>Nonquantitative Treatment Limitations (NQTLs) - Examples</vt:lpstr>
      <vt:lpstr>Nonquantitative Treatment Limitations (NQTLs) – Examples continued</vt:lpstr>
      <vt:lpstr>Nonquantitative Treatment Limitations (NQTLs) </vt:lpstr>
      <vt:lpstr>Nonquantitative Treatment Limitations (NQTLs)  </vt:lpstr>
      <vt:lpstr>NQTL Warning Signs</vt:lpstr>
      <vt:lpstr>NQTL Warning Signs </vt:lpstr>
      <vt:lpstr>U.S. Department of Labor  Mental Health Parity Resources</vt:lpstr>
      <vt:lpstr>Questions?</vt:lpstr>
    </vt:vector>
  </TitlesOfParts>
  <Company>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Parity Webcast for Workers</dc:title>
  <dc:creator>Chelsea Cerio-OHPSCA</dc:creator>
  <cp:lastModifiedBy>Stampp Corbin</cp:lastModifiedBy>
  <cp:revision>203</cp:revision>
  <dcterms:created xsi:type="dcterms:W3CDTF">2021-05-24T15:14:15Z</dcterms:created>
  <dcterms:modified xsi:type="dcterms:W3CDTF">2025-01-21T12:34:58Z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0x010100B82126687792BF47AFAC37BB0DBEB52A</vt:lpwstr>
  </property>
</Properties>
</file>